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31"/>
  </p:notesMasterIdLst>
  <p:sldIdLst>
    <p:sldId id="256" r:id="rId2"/>
    <p:sldId id="257" r:id="rId3"/>
    <p:sldId id="258" r:id="rId4"/>
    <p:sldId id="260" r:id="rId5"/>
    <p:sldId id="259" r:id="rId6"/>
    <p:sldId id="262" r:id="rId7"/>
    <p:sldId id="281" r:id="rId8"/>
    <p:sldId id="261" r:id="rId9"/>
    <p:sldId id="265" r:id="rId10"/>
    <p:sldId id="264" r:id="rId11"/>
    <p:sldId id="280" r:id="rId12"/>
    <p:sldId id="272" r:id="rId13"/>
    <p:sldId id="276" r:id="rId14"/>
    <p:sldId id="282" r:id="rId15"/>
    <p:sldId id="285" r:id="rId16"/>
    <p:sldId id="266" r:id="rId17"/>
    <p:sldId id="279" r:id="rId18"/>
    <p:sldId id="268" r:id="rId19"/>
    <p:sldId id="269" r:id="rId20"/>
    <p:sldId id="283" r:id="rId21"/>
    <p:sldId id="284" r:id="rId22"/>
    <p:sldId id="271" r:id="rId23"/>
    <p:sldId id="286" r:id="rId24"/>
    <p:sldId id="278" r:id="rId25"/>
    <p:sldId id="290" r:id="rId26"/>
    <p:sldId id="287" r:id="rId27"/>
    <p:sldId id="289" r:id="rId28"/>
    <p:sldId id="273" r:id="rId29"/>
    <p:sldId id="288" r:id="rId30"/>
  </p:sldIdLst>
  <p:sldSz cx="12192000" cy="6858000"/>
  <p:notesSz cx="6934200" cy="9220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25" autoAdjust="0"/>
    <p:restoredTop sz="72792" autoAdjust="0"/>
  </p:normalViewPr>
  <p:slideViewPr>
    <p:cSldViewPr snapToGrid="0">
      <p:cViewPr varScale="1">
        <p:scale>
          <a:sx n="62" d="100"/>
          <a:sy n="62" d="100"/>
        </p:scale>
        <p:origin x="972" y="72"/>
      </p:cViewPr>
      <p:guideLst/>
    </p:cSldViewPr>
  </p:slideViewPr>
  <p:outlineViewPr>
    <p:cViewPr>
      <p:scale>
        <a:sx n="33" d="100"/>
        <a:sy n="33" d="100"/>
      </p:scale>
      <p:origin x="0" y="-15072"/>
    </p:cViewPr>
  </p:outlineViewPr>
  <p:notesTextViewPr>
    <p:cViewPr>
      <p:scale>
        <a:sx n="1" d="1"/>
        <a:sy n="1" d="1"/>
      </p:scale>
      <p:origin x="0" y="0"/>
    </p:cViewPr>
  </p:notesTextViewPr>
  <p:notesViewPr>
    <p:cSldViewPr snapToGrid="0">
      <p:cViewPr varScale="1">
        <p:scale>
          <a:sx n="86" d="100"/>
          <a:sy n="86" d="100"/>
        </p:scale>
        <p:origin x="3126"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2611"/>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2611"/>
          </a:xfrm>
          <a:prstGeom prst="rect">
            <a:avLst/>
          </a:prstGeom>
        </p:spPr>
        <p:txBody>
          <a:bodyPr vert="horz" lIns="92309" tIns="46154" rIns="92309" bIns="46154" rtlCol="0"/>
          <a:lstStyle>
            <a:lvl1pPr algn="r">
              <a:defRPr sz="1200"/>
            </a:lvl1pPr>
          </a:lstStyle>
          <a:p>
            <a:fld id="{BBE2EC2B-11A6-4B68-8991-D8B188EECBF6}" type="datetimeFigureOut">
              <a:rPr lang="en-US" smtClean="0"/>
              <a:t>5/16/2014</a:t>
            </a:fld>
            <a:endParaRPr lang="en-US"/>
          </a:p>
        </p:txBody>
      </p:sp>
      <p:sp>
        <p:nvSpPr>
          <p:cNvPr id="4" name="Slide Image Placeholder 3"/>
          <p:cNvSpPr>
            <a:spLocks noGrp="1" noRot="1" noChangeAspect="1"/>
          </p:cNvSpPr>
          <p:nvPr>
            <p:ph type="sldImg" idx="2"/>
          </p:nvPr>
        </p:nvSpPr>
        <p:spPr>
          <a:xfrm>
            <a:off x="701675" y="1152525"/>
            <a:ext cx="5530850" cy="3111500"/>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693420" y="4437221"/>
            <a:ext cx="5547360" cy="3630454"/>
          </a:xfrm>
          <a:prstGeom prst="rect">
            <a:avLst/>
          </a:prstGeom>
        </p:spPr>
        <p:txBody>
          <a:bodyPr vert="horz" lIns="92309" tIns="46154" rIns="92309" bIns="46154"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57590"/>
            <a:ext cx="3004820" cy="4626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2610"/>
          </a:xfrm>
          <a:prstGeom prst="rect">
            <a:avLst/>
          </a:prstGeom>
        </p:spPr>
        <p:txBody>
          <a:bodyPr vert="horz" lIns="92309" tIns="46154" rIns="92309" bIns="46154" rtlCol="0" anchor="b"/>
          <a:lstStyle>
            <a:lvl1pPr algn="r">
              <a:defRPr sz="1200"/>
            </a:lvl1pPr>
          </a:lstStyle>
          <a:p>
            <a:fld id="{8236982A-6035-4E98-A4E5-299A01067064}" type="slidenum">
              <a:rPr lang="en-US" smtClean="0"/>
              <a:t>‹#›</a:t>
            </a:fld>
            <a:endParaRPr lang="en-US"/>
          </a:p>
        </p:txBody>
      </p:sp>
    </p:spTree>
    <p:extLst>
      <p:ext uri="{BB962C8B-B14F-4D97-AF65-F5344CB8AC3E}">
        <p14:creationId xmlns:p14="http://schemas.microsoft.com/office/powerpoint/2010/main" val="1459979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36982A-6035-4E98-A4E5-299A01067064}" type="slidenum">
              <a:rPr lang="en-US" smtClean="0"/>
              <a:t>1</a:t>
            </a:fld>
            <a:endParaRPr lang="en-US"/>
          </a:p>
        </p:txBody>
      </p:sp>
    </p:spTree>
    <p:extLst>
      <p:ext uri="{BB962C8B-B14F-4D97-AF65-F5344CB8AC3E}">
        <p14:creationId xmlns:p14="http://schemas.microsoft.com/office/powerpoint/2010/main" val="3343071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users</a:t>
            </a:r>
            <a:r>
              <a:rPr lang="en-US" baseline="0" dirty="0" smtClean="0"/>
              <a:t> look at so many different systems all day long, there are a few general elements we can identify to help our designs along</a:t>
            </a:r>
          </a:p>
          <a:p>
            <a:endParaRPr lang="en-US" dirty="0" smtClean="0"/>
          </a:p>
          <a:p>
            <a:r>
              <a:rPr lang="en-US" dirty="0" smtClean="0"/>
              <a:t>Characteristics of Usable Interfaces</a:t>
            </a:r>
            <a:endParaRPr lang="en-US" baseline="0" dirty="0" smtClean="0"/>
          </a:p>
          <a:p>
            <a:pPr lvl="1"/>
            <a:r>
              <a:rPr lang="en-US" dirty="0" smtClean="0"/>
              <a:t>Easy to learn</a:t>
            </a:r>
          </a:p>
          <a:p>
            <a:pPr lvl="1"/>
            <a:r>
              <a:rPr lang="en-US" dirty="0" smtClean="0"/>
              <a:t>Easy to remember</a:t>
            </a:r>
          </a:p>
          <a:p>
            <a:pPr lvl="1"/>
            <a:r>
              <a:rPr lang="en-US" dirty="0" smtClean="0"/>
              <a:t>Consistent</a:t>
            </a:r>
          </a:p>
          <a:p>
            <a:pPr lvl="1"/>
            <a:r>
              <a:rPr lang="en-US" dirty="0" smtClean="0"/>
              <a:t>Efficient</a:t>
            </a:r>
          </a:p>
          <a:p>
            <a:pPr lvl="1"/>
            <a:r>
              <a:rPr lang="en-US" dirty="0" smtClean="0"/>
              <a:t>Self-evident</a:t>
            </a:r>
          </a:p>
          <a:p>
            <a:pPr lvl="1"/>
            <a:r>
              <a:rPr lang="en-US" dirty="0" smtClean="0"/>
              <a:t>Prevents errors</a:t>
            </a:r>
          </a:p>
          <a:p>
            <a:pPr lvl="1"/>
            <a:r>
              <a:rPr lang="en-US" dirty="0" smtClean="0"/>
              <a:t>Provides appropriate feedback</a:t>
            </a:r>
          </a:p>
          <a:p>
            <a:pPr lvl="1"/>
            <a:r>
              <a:rPr lang="en-US" dirty="0" smtClean="0"/>
              <a:t>Satisfying and fun to see</a:t>
            </a:r>
          </a:p>
          <a:p>
            <a:endParaRPr lang="en-US" dirty="0" smtClean="0"/>
          </a:p>
        </p:txBody>
      </p:sp>
      <p:sp>
        <p:nvSpPr>
          <p:cNvPr id="4" name="Slide Number Placeholder 3"/>
          <p:cNvSpPr>
            <a:spLocks noGrp="1"/>
          </p:cNvSpPr>
          <p:nvPr>
            <p:ph type="sldNum" sz="quarter" idx="10"/>
          </p:nvPr>
        </p:nvSpPr>
        <p:spPr/>
        <p:txBody>
          <a:bodyPr/>
          <a:lstStyle/>
          <a:p>
            <a:fld id="{8236982A-6035-4E98-A4E5-299A01067064}" type="slidenum">
              <a:rPr lang="en-US" smtClean="0"/>
              <a:t>10</a:t>
            </a:fld>
            <a:endParaRPr lang="en-US"/>
          </a:p>
        </p:txBody>
      </p:sp>
    </p:spTree>
    <p:extLst>
      <p:ext uri="{BB962C8B-B14F-4D97-AF65-F5344CB8AC3E}">
        <p14:creationId xmlns:p14="http://schemas.microsoft.com/office/powerpoint/2010/main" val="1178264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--Tells user where they are </a:t>
            </a:r>
            <a:r>
              <a:rPr lang="en-US" dirty="0" smtClean="0">
                <a:sym typeface="Wingdings" panose="05000000000000000000" pitchFamily="2" charset="2"/>
              </a:rPr>
              <a:t> like </a:t>
            </a:r>
            <a:r>
              <a:rPr lang="en-US" dirty="0" smtClean="0">
                <a:sym typeface="Wingdings" panose="05000000000000000000" pitchFamily="2" charset="2"/>
              </a:rPr>
              <a:t>breadcrumbs</a:t>
            </a:r>
            <a:endParaRPr lang="en-US" dirty="0" smtClean="0"/>
          </a:p>
          <a:p>
            <a:r>
              <a:rPr lang="en-US" dirty="0" smtClean="0"/>
              <a:t>--Shows the user where </a:t>
            </a:r>
            <a:r>
              <a:rPr lang="en-US" dirty="0" smtClean="0"/>
              <a:t>they </a:t>
            </a:r>
            <a:r>
              <a:rPr lang="en-US" dirty="0" smtClean="0"/>
              <a:t>can go and how to get there </a:t>
            </a:r>
            <a:r>
              <a:rPr lang="en-US" dirty="0" smtClean="0">
                <a:sym typeface="Wingdings" panose="05000000000000000000" pitchFamily="2" charset="2"/>
              </a:rPr>
              <a:t> top and side navigation, other quick and featured links</a:t>
            </a:r>
            <a:r>
              <a:rPr lang="en-US" baseline="0" dirty="0" smtClean="0">
                <a:sym typeface="Wingdings" panose="05000000000000000000" pitchFamily="2" charset="2"/>
              </a:rPr>
              <a:t> on the sides</a:t>
            </a:r>
            <a:endParaRPr lang="en-US" dirty="0" smtClean="0"/>
          </a:p>
          <a:p>
            <a:r>
              <a:rPr lang="en-US" dirty="0" smtClean="0"/>
              <a:t>--Shows user how they can go back </a:t>
            </a:r>
            <a:r>
              <a:rPr lang="en-US" dirty="0" smtClean="0">
                <a:sym typeface="Wingdings" panose="05000000000000000000" pitchFamily="2" charset="2"/>
              </a:rPr>
              <a:t> breadcrumbs</a:t>
            </a:r>
            <a:r>
              <a:rPr lang="en-US" baseline="0" dirty="0" smtClean="0">
                <a:sym typeface="Wingdings" panose="05000000000000000000" pitchFamily="2" charset="2"/>
              </a:rPr>
              <a:t> or sometimes a history</a:t>
            </a:r>
            <a:endParaRPr lang="en-US" dirty="0" smtClean="0"/>
          </a:p>
          <a:p>
            <a:r>
              <a:rPr lang="en-US" dirty="0" smtClean="0"/>
              <a:t>--Provides users with alternatives </a:t>
            </a:r>
            <a:r>
              <a:rPr lang="en-US" dirty="0" smtClean="0">
                <a:sym typeface="Wingdings" panose="05000000000000000000" pitchFamily="2" charset="2"/>
              </a:rPr>
              <a:t> any link on a page</a:t>
            </a:r>
            <a:endParaRPr lang="en-US" dirty="0" smtClean="0"/>
          </a:p>
          <a:p>
            <a:r>
              <a:rPr lang="en-US" dirty="0" smtClean="0"/>
              <a:t>--Is obvious to the user </a:t>
            </a:r>
            <a:r>
              <a:rPr lang="en-US" dirty="0" smtClean="0">
                <a:sym typeface="Wingdings" panose="05000000000000000000" pitchFamily="2" charset="2"/>
              </a:rPr>
              <a:t> if</a:t>
            </a:r>
            <a:r>
              <a:rPr lang="en-US" baseline="0" dirty="0" smtClean="0">
                <a:sym typeface="Wingdings" panose="05000000000000000000" pitchFamily="2" charset="2"/>
              </a:rPr>
              <a:t> it looks like a link, navigates like a link, it might be a link</a:t>
            </a:r>
            <a:endParaRPr lang="en-US" dirty="0" smtClean="0"/>
          </a:p>
          <a:p>
            <a:r>
              <a:rPr lang="en-US" dirty="0" smtClean="0"/>
              <a:t>--Matches the user’s mental model </a:t>
            </a:r>
            <a:r>
              <a:rPr lang="en-US" dirty="0" smtClean="0">
                <a:sym typeface="Wingdings" panose="05000000000000000000" pitchFamily="2" charset="2"/>
              </a:rPr>
              <a:t> is it</a:t>
            </a:r>
            <a:r>
              <a:rPr lang="en-US" baseline="0" dirty="0" smtClean="0">
                <a:sym typeface="Wingdings" panose="05000000000000000000" pitchFamily="2" charset="2"/>
              </a:rPr>
              <a:t> where the user expects?  Does it take them where they expect to go?</a:t>
            </a:r>
            <a:endParaRPr lang="en-US" dirty="0" smtClean="0"/>
          </a:p>
          <a:p>
            <a:pPr defTabSz="923087">
              <a:defRPr/>
            </a:pPr>
            <a:endParaRPr lang="en-US" dirty="0" smtClean="0"/>
          </a:p>
          <a:p>
            <a:pPr defTabSz="923087">
              <a:defRPr/>
            </a:pPr>
            <a:r>
              <a:rPr lang="en-US" dirty="0" smtClean="0"/>
              <a:t>The true</a:t>
            </a:r>
            <a:r>
              <a:rPr lang="en-US" baseline="0" dirty="0" smtClean="0"/>
              <a:t> challenge behind navigation is that in the last decade we have introduced so many new types of devices that our expectations have been changing.  However, I think you will find that each device and each type of app has some standards that are settling in.</a:t>
            </a:r>
            <a:endParaRPr lang="en-US" dirty="0" smtClean="0"/>
          </a:p>
          <a:p>
            <a:pPr defTabSz="923087">
              <a:defRPr/>
            </a:pPr>
            <a:endParaRPr lang="en-US" dirty="0" smtClean="0"/>
          </a:p>
          <a:p>
            <a:pPr defTabSz="923087">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236982A-6035-4E98-A4E5-299A01067064}" type="slidenum">
              <a:rPr lang="en-US" smtClean="0"/>
              <a:t>11</a:t>
            </a:fld>
            <a:endParaRPr lang="en-US"/>
          </a:p>
        </p:txBody>
      </p:sp>
    </p:spTree>
    <p:extLst>
      <p:ext uri="{BB962C8B-B14F-4D97-AF65-F5344CB8AC3E}">
        <p14:creationId xmlns:p14="http://schemas.microsoft.com/office/powerpoint/2010/main" val="3953670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Conventions </a:t>
            </a:r>
            <a:r>
              <a:rPr lang="en-US" baseline="0" dirty="0" smtClean="0"/>
              <a:t>are good, but sometimes they require more brain power than they should.  Consider stove top design.  Which would you prefer to have in your kitchen?  Sometimes we have to challenge current conventions to design better ones.</a:t>
            </a:r>
          </a:p>
          <a:p>
            <a:endParaRPr lang="en-US" dirty="0" smtClean="0"/>
          </a:p>
          <a:p>
            <a:endParaRPr lang="en-US" dirty="0" smtClean="0"/>
          </a:p>
          <a:p>
            <a:pPr lvl="0"/>
            <a:r>
              <a:rPr lang="en-US" dirty="0" smtClean="0"/>
              <a:t>Next slide:</a:t>
            </a:r>
          </a:p>
          <a:p>
            <a:pPr lvl="0"/>
            <a:r>
              <a:rPr lang="en-US" dirty="0" smtClean="0"/>
              <a:t>--See what jumps</a:t>
            </a:r>
            <a:r>
              <a:rPr lang="en-US" baseline="0" dirty="0" smtClean="0"/>
              <a:t> out at you first…</a:t>
            </a:r>
          </a:p>
          <a:p>
            <a:pPr lvl="0"/>
            <a:endParaRPr lang="en-US" dirty="0" smtClean="0"/>
          </a:p>
        </p:txBody>
      </p:sp>
      <p:sp>
        <p:nvSpPr>
          <p:cNvPr id="4" name="Slide Number Placeholder 3"/>
          <p:cNvSpPr>
            <a:spLocks noGrp="1"/>
          </p:cNvSpPr>
          <p:nvPr>
            <p:ph type="sldNum" sz="quarter" idx="10"/>
          </p:nvPr>
        </p:nvSpPr>
        <p:spPr/>
        <p:txBody>
          <a:bodyPr/>
          <a:lstStyle/>
          <a:p>
            <a:fld id="{8236982A-6035-4E98-A4E5-299A01067064}" type="slidenum">
              <a:rPr lang="en-US" smtClean="0"/>
              <a:t>12</a:t>
            </a:fld>
            <a:endParaRPr lang="en-US"/>
          </a:p>
        </p:txBody>
      </p:sp>
    </p:spTree>
    <p:extLst>
      <p:ext uri="{BB962C8B-B14F-4D97-AF65-F5344CB8AC3E}">
        <p14:creationId xmlns:p14="http://schemas.microsoft.com/office/powerpoint/2010/main" val="155292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did your</a:t>
            </a:r>
            <a:r>
              <a:rPr lang="en-US" baseline="0" dirty="0" smtClean="0"/>
              <a:t> eyes go first?</a:t>
            </a:r>
          </a:p>
          <a:p>
            <a:r>
              <a:rPr lang="en-US" baseline="0" dirty="0" smtClean="0"/>
              <a:t>--When did they read the text?</a:t>
            </a:r>
          </a:p>
          <a:p>
            <a:r>
              <a:rPr lang="en-US" baseline="0" dirty="0" smtClean="0"/>
              <a:t>--Size directs our eyes through a visual hierarchy, and usually is more powerful than the actual </a:t>
            </a:r>
            <a:r>
              <a:rPr lang="en-US" baseline="0" dirty="0" smtClean="0"/>
              <a:t>contents</a:t>
            </a:r>
          </a:p>
          <a:p>
            <a:endParaRPr lang="en-US" baseline="0" dirty="0" smtClean="0"/>
          </a:p>
        </p:txBody>
      </p:sp>
      <p:sp>
        <p:nvSpPr>
          <p:cNvPr id="4" name="Slide Number Placeholder 3"/>
          <p:cNvSpPr>
            <a:spLocks noGrp="1"/>
          </p:cNvSpPr>
          <p:nvPr>
            <p:ph type="sldNum" sz="quarter" idx="10"/>
          </p:nvPr>
        </p:nvSpPr>
        <p:spPr/>
        <p:txBody>
          <a:bodyPr/>
          <a:lstStyle/>
          <a:p>
            <a:fld id="{8236982A-6035-4E98-A4E5-299A01067064}" type="slidenum">
              <a:rPr lang="en-US" smtClean="0"/>
              <a:t>13</a:t>
            </a:fld>
            <a:endParaRPr lang="en-US"/>
          </a:p>
        </p:txBody>
      </p:sp>
    </p:spTree>
    <p:extLst>
      <p:ext uri="{BB962C8B-B14F-4D97-AF65-F5344CB8AC3E}">
        <p14:creationId xmlns:p14="http://schemas.microsoft.com/office/powerpoint/2010/main" val="4241851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3087">
              <a:defRPr/>
            </a:pPr>
            <a:r>
              <a:rPr lang="en-US" dirty="0" smtClean="0"/>
              <a:t>This is a</a:t>
            </a:r>
            <a:r>
              <a:rPr lang="en-US" baseline="0" dirty="0" smtClean="0"/>
              <a:t> screen shot of a Chinese news site - </a:t>
            </a:r>
            <a:r>
              <a:rPr lang="en-US" dirty="0" smtClean="0"/>
              <a:t>http://www. xinhuanet.com/</a:t>
            </a:r>
            <a:r>
              <a:rPr lang="en-US" baseline="0" dirty="0" smtClean="0"/>
              <a:t> on 5/5/2014</a:t>
            </a:r>
          </a:p>
          <a:p>
            <a:pPr defTabSz="923087">
              <a:defRPr/>
            </a:pPr>
            <a:r>
              <a:rPr lang="en-US" baseline="0" dirty="0" smtClean="0"/>
              <a:t>Obviously this is not in English.  Does anyone speak Chinese?</a:t>
            </a:r>
          </a:p>
          <a:p>
            <a:pPr defTabSz="923087">
              <a:defRPr/>
            </a:pPr>
            <a:endParaRPr lang="en-US" baseline="0" dirty="0" smtClean="0"/>
          </a:p>
          <a:p>
            <a:pPr defTabSz="923087">
              <a:defRPr/>
            </a:pPr>
            <a:r>
              <a:rPr lang="en-US" baseline="0" dirty="0" smtClean="0"/>
              <a:t>What are some of the things that jump out at you, that you can identify?</a:t>
            </a:r>
          </a:p>
          <a:p>
            <a:pPr lvl="0"/>
            <a:endParaRPr lang="en-US" dirty="0" smtClean="0"/>
          </a:p>
          <a:p>
            <a:pPr lvl="0"/>
            <a:endParaRPr lang="en-US" dirty="0" smtClean="0"/>
          </a:p>
        </p:txBody>
      </p:sp>
      <p:sp>
        <p:nvSpPr>
          <p:cNvPr id="4" name="Slide Number Placeholder 3"/>
          <p:cNvSpPr>
            <a:spLocks noGrp="1"/>
          </p:cNvSpPr>
          <p:nvPr>
            <p:ph type="sldNum" sz="quarter" idx="10"/>
          </p:nvPr>
        </p:nvSpPr>
        <p:spPr/>
        <p:txBody>
          <a:bodyPr/>
          <a:lstStyle/>
          <a:p>
            <a:fld id="{8236982A-6035-4E98-A4E5-299A01067064}" type="slidenum">
              <a:rPr lang="en-US" smtClean="0"/>
              <a:t>14</a:t>
            </a:fld>
            <a:endParaRPr lang="en-US"/>
          </a:p>
        </p:txBody>
      </p:sp>
    </p:spTree>
    <p:extLst>
      <p:ext uri="{BB962C8B-B14F-4D97-AF65-F5344CB8AC3E}">
        <p14:creationId xmlns:p14="http://schemas.microsoft.com/office/powerpoint/2010/main" val="10143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23087" rtl="0" eaLnBrk="1" fontAlgn="auto" latinLnBrk="0" hangingPunct="1">
              <a:lnSpc>
                <a:spcPct val="100000"/>
              </a:lnSpc>
              <a:spcBef>
                <a:spcPts val="0"/>
              </a:spcBef>
              <a:spcAft>
                <a:spcPts val="0"/>
              </a:spcAft>
              <a:buClrTx/>
              <a:buSzTx/>
              <a:buFontTx/>
              <a:buNone/>
              <a:tabLst/>
              <a:defRPr/>
            </a:pPr>
            <a:r>
              <a:rPr lang="en-US" dirty="0" smtClean="0"/>
              <a:t>I used</a:t>
            </a:r>
            <a:r>
              <a:rPr lang="en-US" baseline="0" dirty="0" smtClean="0"/>
              <a:t> my browser to translate the page to verify.  It came out very poorly because the English words take up much more space than the Chinese characters.  But it turns out we are all on the right path.  Some highlights (top going down):</a:t>
            </a:r>
            <a:endParaRPr lang="en-US" dirty="0" smtClean="0"/>
          </a:p>
          <a:p>
            <a:pPr marL="461543" lvl="1" defTabSz="923087">
              <a:defRPr/>
            </a:pPr>
            <a:r>
              <a:rPr lang="en-US" baseline="0" dirty="0" smtClean="0"/>
              <a:t>Some links and info, perhaps a date, and maybe on the right is a language selection or login</a:t>
            </a:r>
          </a:p>
          <a:p>
            <a:pPr marL="461543" lvl="1" defTabSz="923087">
              <a:defRPr/>
            </a:pPr>
            <a:r>
              <a:rPr lang="en-US" dirty="0" smtClean="0"/>
              <a:t>Logo and banner near</a:t>
            </a:r>
            <a:r>
              <a:rPr lang="en-US" baseline="0" dirty="0" smtClean="0"/>
              <a:t> the top</a:t>
            </a:r>
          </a:p>
          <a:p>
            <a:pPr lvl="1"/>
            <a:r>
              <a:rPr lang="en-US" baseline="0" dirty="0" smtClean="0"/>
              <a:t>Some other links that are maybe for languages or versions of the site, possibly a mobile version</a:t>
            </a:r>
            <a:endParaRPr lang="en-US" dirty="0" smtClean="0"/>
          </a:p>
          <a:p>
            <a:pPr lvl="1"/>
            <a:r>
              <a:rPr lang="en-US" dirty="0" smtClean="0"/>
              <a:t>Top and side navigation</a:t>
            </a:r>
          </a:p>
          <a:p>
            <a:pPr lvl="1"/>
            <a:r>
              <a:rPr lang="en-US" dirty="0" smtClean="0"/>
              <a:t>Some ads</a:t>
            </a:r>
            <a:r>
              <a:rPr lang="en-US" baseline="0" dirty="0" smtClean="0"/>
              <a:t> or featured previews</a:t>
            </a:r>
            <a:endParaRPr lang="en-US" dirty="0" smtClean="0"/>
          </a:p>
          <a:p>
            <a:pPr lvl="1"/>
            <a:r>
              <a:rPr lang="en-US" dirty="0" smtClean="0"/>
              <a:t>Large headline for the main story</a:t>
            </a:r>
            <a:r>
              <a:rPr lang="en-US" baseline="0" dirty="0" smtClean="0"/>
              <a:t> with some rotating images</a:t>
            </a:r>
          </a:p>
          <a:p>
            <a:pPr lvl="1"/>
            <a:r>
              <a:rPr lang="en-US" baseline="0" dirty="0" smtClean="0"/>
              <a:t>Two different sections for news or feature article</a:t>
            </a:r>
          </a:p>
          <a:p>
            <a:pPr lvl="1"/>
            <a:r>
              <a:rPr lang="en-US" dirty="0" smtClean="0"/>
              <a:t>Search</a:t>
            </a:r>
          </a:p>
          <a:p>
            <a:pPr lvl="1"/>
            <a:r>
              <a:rPr lang="en-US" dirty="0" smtClean="0"/>
              <a:t>Stock</a:t>
            </a:r>
            <a:r>
              <a:rPr lang="en-US" baseline="0" dirty="0" smtClean="0"/>
              <a:t> or weather or other sections of news</a:t>
            </a:r>
          </a:p>
          <a:p>
            <a:pPr lvl="1"/>
            <a:r>
              <a:rPr lang="en-US" baseline="0" dirty="0" smtClean="0"/>
              <a:t>Videos</a:t>
            </a:r>
            <a:endParaRPr lang="en-US" dirty="0" smtClean="0"/>
          </a:p>
          <a:p>
            <a:pPr lvl="0"/>
            <a:endParaRPr lang="en-US" dirty="0" smtClean="0"/>
          </a:p>
          <a:p>
            <a:pPr lvl="0"/>
            <a:r>
              <a:rPr lang="en-US" dirty="0" smtClean="0"/>
              <a:t>In looking</a:t>
            </a:r>
            <a:r>
              <a:rPr lang="en-US" baseline="0" dirty="0" smtClean="0"/>
              <a:t> at the collection of Chinese characters may have forced you to think through some standards of different types of software, like:</a:t>
            </a:r>
            <a:endParaRPr lang="en-US" dirty="0" smtClean="0"/>
          </a:p>
          <a:p>
            <a:pPr lvl="0"/>
            <a:r>
              <a:rPr lang="en-US" dirty="0" smtClean="0"/>
              <a:t>--desktop</a:t>
            </a:r>
            <a:r>
              <a:rPr lang="en-US" baseline="0" dirty="0" smtClean="0"/>
              <a:t> apps tend to have a main menu bar</a:t>
            </a:r>
          </a:p>
          <a:p>
            <a:pPr lvl="0"/>
            <a:r>
              <a:rPr lang="en-US" baseline="0" dirty="0" smtClean="0"/>
              <a:t>--mobile tends to scroll up and down, not side to side</a:t>
            </a:r>
          </a:p>
          <a:p>
            <a:pPr lvl="0"/>
            <a:r>
              <a:rPr lang="en-US" baseline="0" dirty="0" smtClean="0"/>
              <a:t>--every OS has some conventions</a:t>
            </a:r>
          </a:p>
          <a:p>
            <a:pPr lvl="0"/>
            <a:r>
              <a:rPr lang="en-US" dirty="0" smtClean="0">
                <a:sym typeface="Wingdings" panose="05000000000000000000" pitchFamily="2" charset="2"/>
              </a:rPr>
              <a:t> </a:t>
            </a:r>
            <a:r>
              <a:rPr lang="en-US" dirty="0" smtClean="0"/>
              <a:t>Examining</a:t>
            </a:r>
            <a:r>
              <a:rPr lang="en-US" baseline="0" dirty="0" smtClean="0"/>
              <a:t> some basic conventions of other similar apps may reveal significant details about your average user’s mental model when they open your software</a:t>
            </a:r>
            <a:endParaRPr lang="en-US" dirty="0" smtClean="0"/>
          </a:p>
          <a:p>
            <a:pPr lvl="0"/>
            <a:endParaRPr lang="en-US" dirty="0" smtClean="0"/>
          </a:p>
          <a:p>
            <a:pPr lvl="0"/>
            <a:endParaRPr lang="en-US" dirty="0" smtClean="0"/>
          </a:p>
        </p:txBody>
      </p:sp>
      <p:sp>
        <p:nvSpPr>
          <p:cNvPr id="4" name="Slide Number Placeholder 3"/>
          <p:cNvSpPr>
            <a:spLocks noGrp="1"/>
          </p:cNvSpPr>
          <p:nvPr>
            <p:ph type="sldNum" sz="quarter" idx="10"/>
          </p:nvPr>
        </p:nvSpPr>
        <p:spPr/>
        <p:txBody>
          <a:bodyPr/>
          <a:lstStyle/>
          <a:p>
            <a:fld id="{8236982A-6035-4E98-A4E5-299A01067064}" type="slidenum">
              <a:rPr lang="en-US" smtClean="0"/>
              <a:t>15</a:t>
            </a:fld>
            <a:endParaRPr lang="en-US"/>
          </a:p>
        </p:txBody>
      </p:sp>
    </p:spTree>
    <p:extLst>
      <p:ext uri="{BB962C8B-B14F-4D97-AF65-F5344CB8AC3E}">
        <p14:creationId xmlns:p14="http://schemas.microsoft.com/office/powerpoint/2010/main" val="1559943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3087">
              <a:defRPr/>
            </a:pPr>
            <a:r>
              <a:rPr lang="en-US" baseline="0" dirty="0" smtClean="0"/>
              <a:t>Sometimes </a:t>
            </a:r>
            <a:r>
              <a:rPr lang="en-US" baseline="0" dirty="0" smtClean="0"/>
              <a:t>the visual flow comes from our expectation of top to bottom, right to left reading of text.  We learned that from books and magazines as kids, and many English based systems still follow that.  Similarly, newspaper design from 100 years ago still shows up in many websites – like a banner are the top of the page and </a:t>
            </a:r>
            <a:r>
              <a:rPr lang="en-US" baseline="0" dirty="0" err="1" smtClean="0"/>
              <a:t>boxie</a:t>
            </a:r>
            <a:r>
              <a:rPr lang="en-US" baseline="0" dirty="0" smtClean="0"/>
              <a:t> groupings of related content.  And we carry some newspaper terms like “the fold”</a:t>
            </a:r>
          </a:p>
          <a:p>
            <a:endParaRPr lang="en-US" baseline="0" dirty="0" smtClean="0"/>
          </a:p>
          <a:p>
            <a:r>
              <a:rPr lang="en-US" dirty="0" smtClean="0"/>
              <a:t>It is important</a:t>
            </a:r>
            <a:r>
              <a:rPr lang="en-US" baseline="0" dirty="0" smtClean="0"/>
              <a:t> to think about how much a user has to scroll.  Consider the amount of content you have on different devices.</a:t>
            </a:r>
            <a:endParaRPr lang="en-US" dirty="0"/>
          </a:p>
        </p:txBody>
      </p:sp>
      <p:sp>
        <p:nvSpPr>
          <p:cNvPr id="4" name="Slide Number Placeholder 3"/>
          <p:cNvSpPr>
            <a:spLocks noGrp="1"/>
          </p:cNvSpPr>
          <p:nvPr>
            <p:ph type="sldNum" sz="quarter" idx="10"/>
          </p:nvPr>
        </p:nvSpPr>
        <p:spPr/>
        <p:txBody>
          <a:bodyPr/>
          <a:lstStyle/>
          <a:p>
            <a:fld id="{8236982A-6035-4E98-A4E5-299A01067064}" type="slidenum">
              <a:rPr lang="en-US" smtClean="0"/>
              <a:t>16</a:t>
            </a:fld>
            <a:endParaRPr lang="en-US"/>
          </a:p>
        </p:txBody>
      </p:sp>
    </p:spTree>
    <p:extLst>
      <p:ext uri="{BB962C8B-B14F-4D97-AF65-F5344CB8AC3E}">
        <p14:creationId xmlns:p14="http://schemas.microsoft.com/office/powerpoint/2010/main" val="3835058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236982A-6035-4E98-A4E5-299A01067064}" type="slidenum">
              <a:rPr lang="en-US" smtClean="0"/>
              <a:t>17</a:t>
            </a:fld>
            <a:endParaRPr lang="en-US"/>
          </a:p>
        </p:txBody>
      </p:sp>
    </p:spTree>
    <p:extLst>
      <p:ext uri="{BB962C8B-B14F-4D97-AF65-F5344CB8AC3E}">
        <p14:creationId xmlns:p14="http://schemas.microsoft.com/office/powerpoint/2010/main" val="19628788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Gestalt</a:t>
            </a:r>
            <a:endParaRPr lang="en-US" dirty="0" smtClean="0"/>
          </a:p>
          <a:p>
            <a:pPr lvl="1" rtl="0" fontAlgn="base"/>
            <a:r>
              <a:rPr lang="en-US" dirty="0"/>
              <a:t>--There are several principles related to perception in the human visual system</a:t>
            </a:r>
          </a:p>
          <a:p>
            <a:pPr lvl="1" rtl="0"/>
            <a:r>
              <a:rPr lang="en-US" dirty="0"/>
              <a:t>--German cognitive scientists in the 1920s</a:t>
            </a:r>
            <a:endParaRPr lang="en-US" b="0" dirty="0" smtClean="0">
              <a:effectLst/>
            </a:endParaRPr>
          </a:p>
          <a:p>
            <a:pPr lvl="1"/>
            <a:r>
              <a:rPr lang="en-US" dirty="0"/>
              <a:t>--German word for "form" or "structure“</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8236982A-6035-4E98-A4E5-299A01067064}" type="slidenum">
              <a:rPr lang="en-US" smtClean="0"/>
              <a:t>18</a:t>
            </a:fld>
            <a:endParaRPr lang="en-US"/>
          </a:p>
        </p:txBody>
      </p:sp>
    </p:spTree>
    <p:extLst>
      <p:ext uri="{BB962C8B-B14F-4D97-AF65-F5344CB8AC3E}">
        <p14:creationId xmlns:p14="http://schemas.microsoft.com/office/powerpoint/2010/main" val="15908212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Colors</a:t>
            </a:r>
            <a:r>
              <a:rPr lang="en-US" baseline="0" dirty="0" smtClean="0"/>
              <a:t> </a:t>
            </a:r>
            <a:r>
              <a:rPr lang="en-US" baseline="0" dirty="0" smtClean="0"/>
              <a:t>do not just direct users, they also set the tone of the software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236982A-6035-4E98-A4E5-299A01067064}" type="slidenum">
              <a:rPr lang="en-US" smtClean="0"/>
              <a:t>19</a:t>
            </a:fld>
            <a:endParaRPr lang="en-US"/>
          </a:p>
        </p:txBody>
      </p:sp>
    </p:spTree>
    <p:extLst>
      <p:ext uri="{BB962C8B-B14F-4D97-AF65-F5344CB8AC3E}">
        <p14:creationId xmlns:p14="http://schemas.microsoft.com/office/powerpoint/2010/main" val="4116867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--Wrote my first program in Logo in 1985 in 1</a:t>
            </a:r>
            <a:r>
              <a:rPr lang="en-US" baseline="30000" dirty="0" smtClean="0"/>
              <a:t>st</a:t>
            </a:r>
            <a:r>
              <a:rPr lang="en-US" baseline="0" dirty="0" smtClean="0"/>
              <a:t> grade</a:t>
            </a:r>
            <a:r>
              <a:rPr lang="en-US" dirty="0" smtClean="0"/>
              <a:t>,</a:t>
            </a:r>
            <a:r>
              <a:rPr lang="en-US" baseline="0" dirty="0" smtClean="0"/>
              <a:t> different forms of BASIC at various times through high school</a:t>
            </a:r>
          </a:p>
          <a:p>
            <a:r>
              <a:rPr lang="en-US" baseline="0" dirty="0" smtClean="0"/>
              <a:t>--In high school and a year in college, I did newspaper layout</a:t>
            </a:r>
          </a:p>
          <a:p>
            <a:r>
              <a:rPr lang="en-US" dirty="0" smtClean="0"/>
              <a:t>--Started</a:t>
            </a:r>
            <a:r>
              <a:rPr lang="en-US" baseline="0" dirty="0" smtClean="0"/>
              <a:t> HTML in 1996 at University of Illinois as an engineering student, added JavaScript not long after and CSS once it was created and supported</a:t>
            </a:r>
            <a:r>
              <a:rPr lang="en-US" baseline="0" dirty="0" smtClean="0"/>
              <a:t>.</a:t>
            </a:r>
            <a:endParaRPr lang="en-US" baseline="0" dirty="0" smtClean="0"/>
          </a:p>
          <a:p>
            <a:r>
              <a:rPr lang="en-US" baseline="0" dirty="0" smtClean="0"/>
              <a:t>--Have worked in a variety of types of software in a variety of sizes and types of companies</a:t>
            </a:r>
          </a:p>
          <a:p>
            <a:r>
              <a:rPr lang="en-US" baseline="0" dirty="0" smtClean="0"/>
              <a:t>--Have worked in a variety of roles in software</a:t>
            </a:r>
          </a:p>
          <a:p>
            <a:r>
              <a:rPr lang="en-US" baseline="0" dirty="0" smtClean="0">
                <a:sym typeface="Wingdings" panose="05000000000000000000" pitchFamily="2" charset="2"/>
              </a:rPr>
              <a:t></a:t>
            </a:r>
            <a:r>
              <a:rPr lang="en-US" baseline="0" dirty="0" smtClean="0"/>
              <a:t>So </a:t>
            </a:r>
            <a:r>
              <a:rPr lang="en-US" baseline="0" dirty="0" smtClean="0"/>
              <a:t>I </a:t>
            </a:r>
            <a:r>
              <a:rPr lang="en-US" baseline="0" dirty="0" smtClean="0"/>
              <a:t>often have some </a:t>
            </a:r>
            <a:r>
              <a:rPr lang="en-US" baseline="0" dirty="0" smtClean="0"/>
              <a:t>unique and different ideas </a:t>
            </a:r>
            <a:r>
              <a:rPr lang="en-US" baseline="0" dirty="0" smtClean="0"/>
              <a:t>and experience with how </a:t>
            </a:r>
            <a:r>
              <a:rPr lang="en-US" baseline="0" dirty="0" smtClean="0"/>
              <a:t>users may interact with software </a:t>
            </a:r>
            <a:r>
              <a:rPr lang="en-US" baseline="0" dirty="0" smtClean="0">
                <a:sym typeface="Wingdings" panose="05000000000000000000" pitchFamily="2" charset="2"/>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8236982A-6035-4E98-A4E5-299A01067064}" type="slidenum">
              <a:rPr lang="en-US" smtClean="0"/>
              <a:t>2</a:t>
            </a:fld>
            <a:endParaRPr lang="en-US"/>
          </a:p>
        </p:txBody>
      </p:sp>
    </p:spTree>
    <p:extLst>
      <p:ext uri="{BB962C8B-B14F-4D97-AF65-F5344CB8AC3E}">
        <p14:creationId xmlns:p14="http://schemas.microsoft.com/office/powerpoint/2010/main" val="25304481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There are good and bad color groupings</a:t>
            </a:r>
            <a:endParaRPr lang="en-US" dirty="0" smtClean="0"/>
          </a:p>
          <a:p>
            <a:pPr lvl="1"/>
            <a:r>
              <a:rPr lang="en-US" dirty="0" smtClean="0"/>
              <a:t>--Notice</a:t>
            </a:r>
            <a:r>
              <a:rPr lang="en-US" baseline="0" dirty="0" smtClean="0"/>
              <a:t> the shapes suggest similarities </a:t>
            </a:r>
            <a:r>
              <a:rPr lang="en-US" baseline="0" dirty="0" smtClean="0"/>
              <a:t>for the 8 </a:t>
            </a:r>
            <a:r>
              <a:rPr lang="en-US" baseline="0" dirty="0" smtClean="0"/>
              <a:t>different boxes.  However, there are some reused colors, which suggests they are the same.  But you would typically only have one item per group in a structure like this, I think, or maybe not, or … etc., etc., etc.  My brain started thinking too much about this, how about yours?</a:t>
            </a:r>
          </a:p>
          <a:p>
            <a:pPr lvl="1"/>
            <a:r>
              <a:rPr lang="en-US" dirty="0" smtClean="0"/>
              <a:t>--The Leap Frog</a:t>
            </a:r>
            <a:r>
              <a:rPr lang="en-US" baseline="0" dirty="0" smtClean="0"/>
              <a:t> site is a much more clear example by choosing very distinct colors and only using them once.  Plus they are bright and engaging, and they are consistent from visual perspective.</a:t>
            </a:r>
            <a:endParaRPr lang="en-US" dirty="0" smtClean="0"/>
          </a:p>
          <a:p>
            <a:endParaRPr lang="en-US" dirty="0" smtClean="0"/>
          </a:p>
          <a:p>
            <a:r>
              <a:rPr lang="en-US" dirty="0" smtClean="0"/>
              <a:t>--</a:t>
            </a:r>
            <a:r>
              <a:rPr lang="en-US" dirty="0" smtClean="0"/>
              <a:t>Brands</a:t>
            </a:r>
            <a:r>
              <a:rPr lang="en-US" baseline="0" dirty="0" smtClean="0"/>
              <a:t> typically have specific sets of colors they use and re-use to identify themselves without reusing their logo everywhere.  Think Google.</a:t>
            </a:r>
          </a:p>
          <a:p>
            <a:r>
              <a:rPr lang="en-US" baseline="0" dirty="0" smtClean="0"/>
              <a:t>--Similarly, we have learned that certain colors and shapes mean certain things.  Like a red octagon means stop.  So putting up a green circle with the word “STOP” in the middle is not going to see many people stop what they are doing.  Our mental model identified the color and the shape and acted, before reading the word</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8236982A-6035-4E98-A4E5-299A01067064}" type="slidenum">
              <a:rPr lang="en-US" smtClean="0"/>
              <a:t>20</a:t>
            </a:fld>
            <a:endParaRPr lang="en-US"/>
          </a:p>
        </p:txBody>
      </p:sp>
    </p:spTree>
    <p:extLst>
      <p:ext uri="{BB962C8B-B14F-4D97-AF65-F5344CB8AC3E}">
        <p14:creationId xmlns:p14="http://schemas.microsoft.com/office/powerpoint/2010/main" val="30499858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3087"/>
            <a:r>
              <a:rPr lang="en-US" dirty="0" smtClean="0"/>
              <a:t>--Not </a:t>
            </a:r>
            <a:r>
              <a:rPr lang="en-US" dirty="0" smtClean="0"/>
              <a:t>all color usage is good – there are some challenges</a:t>
            </a:r>
            <a:r>
              <a:rPr lang="en-US" baseline="0" dirty="0" smtClean="0"/>
              <a:t>:</a:t>
            </a:r>
          </a:p>
          <a:p>
            <a:r>
              <a:rPr lang="en-US" baseline="0" dirty="0" smtClean="0"/>
              <a:t>--</a:t>
            </a:r>
            <a:r>
              <a:rPr lang="en-US" dirty="0" smtClean="0"/>
              <a:t>Approximately 9% of men and .5% of women are color deficient.  Types </a:t>
            </a:r>
            <a:r>
              <a:rPr lang="en-US" dirty="0" smtClean="0"/>
              <a:t>of color deficiencies:</a:t>
            </a:r>
          </a:p>
          <a:p>
            <a:pPr lvl="1"/>
            <a:r>
              <a:rPr lang="en-US" dirty="0" smtClean="0"/>
              <a:t>Anomalous </a:t>
            </a:r>
            <a:r>
              <a:rPr lang="en-US" dirty="0" err="1" smtClean="0"/>
              <a:t>Trichomats</a:t>
            </a:r>
            <a:r>
              <a:rPr lang="en-US" dirty="0" smtClean="0"/>
              <a:t> – red or green is shifted making the eye less sensitive to this color; accounts for over half of deficiencies</a:t>
            </a:r>
          </a:p>
          <a:p>
            <a:pPr lvl="1"/>
            <a:r>
              <a:rPr lang="en-US" dirty="0" smtClean="0"/>
              <a:t>Small Field </a:t>
            </a:r>
            <a:r>
              <a:rPr lang="en-US" dirty="0" err="1" smtClean="0"/>
              <a:t>Tritanopia</a:t>
            </a:r>
            <a:r>
              <a:rPr lang="en-US" dirty="0" smtClean="0"/>
              <a:t> – general weakness for detecting blue due to a smaller proportion of blue receptors</a:t>
            </a:r>
          </a:p>
          <a:p>
            <a:pPr lvl="1"/>
            <a:r>
              <a:rPr lang="en-US" dirty="0" err="1" smtClean="0"/>
              <a:t>Dichromats</a:t>
            </a:r>
            <a:r>
              <a:rPr lang="en-US" dirty="0" smtClean="0"/>
              <a:t> – complete loss of a color spectrum</a:t>
            </a:r>
          </a:p>
          <a:p>
            <a:pPr lvl="1"/>
            <a:r>
              <a:rPr lang="en-US" dirty="0" smtClean="0"/>
              <a:t>Cone </a:t>
            </a:r>
            <a:r>
              <a:rPr lang="en-US" dirty="0" err="1" smtClean="0"/>
              <a:t>Monochromats</a:t>
            </a:r>
            <a:r>
              <a:rPr lang="en-US" dirty="0" smtClean="0"/>
              <a:t> – can see only one color; rare, about 1/1 million</a:t>
            </a:r>
          </a:p>
          <a:p>
            <a:pPr lvl="1"/>
            <a:r>
              <a:rPr lang="en-US" dirty="0" err="1" smtClean="0"/>
              <a:t>Achromatopsia</a:t>
            </a:r>
            <a:r>
              <a:rPr lang="en-US" dirty="0" smtClean="0"/>
              <a:t> – true color blindness (no cones); fairly rare</a:t>
            </a:r>
          </a:p>
          <a:p>
            <a:r>
              <a:rPr lang="en-US" dirty="0" smtClean="0">
                <a:sym typeface="Wingdings" panose="05000000000000000000" pitchFamily="2" charset="2"/>
              </a:rPr>
              <a:t> Color</a:t>
            </a:r>
            <a:r>
              <a:rPr lang="en-US" baseline="0" dirty="0" smtClean="0">
                <a:sym typeface="Wingdings" panose="05000000000000000000" pitchFamily="2" charset="2"/>
              </a:rPr>
              <a:t> deficiencies present some interesting challenges to color and conventions.  Consider a stoplight if you are red or green or red AND green deficient.  You must rely on the standard order of the lights to guess the intended meaning.  So changing the order of a stoplight could cause serious problems for color deficient users.</a:t>
            </a:r>
            <a:endParaRPr lang="en-US" dirty="0" smtClean="0"/>
          </a:p>
          <a:p>
            <a:endParaRPr lang="en-US" dirty="0" smtClean="0"/>
          </a:p>
          <a:p>
            <a:r>
              <a:rPr lang="en-US" dirty="0" smtClean="0"/>
              <a:t>--</a:t>
            </a:r>
            <a:r>
              <a:rPr lang="en-US" dirty="0"/>
              <a:t>When searching for an object based on color, one color dramatically speeds search time.  When more than 5-6 colors are used in the same display, performance is often slower than non-color displays</a:t>
            </a:r>
          </a:p>
          <a:p>
            <a:endParaRPr lang="en-US" dirty="0"/>
          </a:p>
        </p:txBody>
      </p:sp>
      <p:sp>
        <p:nvSpPr>
          <p:cNvPr id="4" name="Slide Number Placeholder 3"/>
          <p:cNvSpPr>
            <a:spLocks noGrp="1"/>
          </p:cNvSpPr>
          <p:nvPr>
            <p:ph type="sldNum" sz="quarter" idx="10"/>
          </p:nvPr>
        </p:nvSpPr>
        <p:spPr/>
        <p:txBody>
          <a:bodyPr/>
          <a:lstStyle/>
          <a:p>
            <a:fld id="{8236982A-6035-4E98-A4E5-299A01067064}" type="slidenum">
              <a:rPr lang="en-US" smtClean="0"/>
              <a:t>21</a:t>
            </a:fld>
            <a:endParaRPr lang="en-US"/>
          </a:p>
        </p:txBody>
      </p:sp>
    </p:spTree>
    <p:extLst>
      <p:ext uri="{BB962C8B-B14F-4D97-AF65-F5344CB8AC3E}">
        <p14:creationId xmlns:p14="http://schemas.microsoft.com/office/powerpoint/2010/main" val="38042403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Talking</a:t>
            </a:r>
            <a:r>
              <a:rPr lang="en-US" baseline="0" dirty="0" smtClean="0"/>
              <a:t> </a:t>
            </a:r>
            <a:r>
              <a:rPr lang="en-US" baseline="0" dirty="0" smtClean="0"/>
              <a:t>about color can easily lead into a nice discussion on good use of images.  The short version is icons can be </a:t>
            </a:r>
            <a:r>
              <a:rPr lang="en-US" baseline="0" dirty="0" smtClean="0"/>
              <a:t>helpful or harmful </a:t>
            </a:r>
            <a:r>
              <a:rPr lang="en-US" baseline="0" dirty="0" smtClean="0">
                <a:sym typeface="Wingdings" panose="05000000000000000000" pitchFamily="2" charset="2"/>
              </a:rPr>
              <a:t></a:t>
            </a:r>
            <a:endParaRPr lang="en-US" baseline="0" dirty="0" smtClean="0"/>
          </a:p>
          <a:p>
            <a:endParaRPr lang="en-US" baseline="0" dirty="0" smtClean="0"/>
          </a:p>
          <a:p>
            <a:r>
              <a:rPr lang="en-US" baseline="0" dirty="0" smtClean="0"/>
              <a:t>--Related to graphics is fonts.  Did you know that our brains do not really process letters like we think about them?  We have trained ourselves to think of letters as letters, but our brain still processes them as shapes.  Have you every tried reading an email or document that had the vowels or other middle letters jumbled?</a:t>
            </a:r>
          </a:p>
          <a:p>
            <a:r>
              <a:rPr lang="en-US" baseline="0" dirty="0" smtClean="0"/>
              <a:t>--Some things that make fonts stand out include the style.  There are two basic </a:t>
            </a:r>
            <a:r>
              <a:rPr lang="en-US" baseline="0" dirty="0" smtClean="0"/>
              <a:t>font styles.</a:t>
            </a:r>
          </a:p>
          <a:p>
            <a:r>
              <a:rPr lang="en-US" baseline="0" dirty="0" smtClean="0"/>
              <a:t>There are also some font treatment conventions to consider.</a:t>
            </a:r>
            <a:endParaRPr lang="en-US" baseline="0" dirty="0" smtClean="0"/>
          </a:p>
          <a:p>
            <a:endParaRPr lang="en-US" baseline="0" dirty="0" smtClean="0"/>
          </a:p>
          <a:p>
            <a:r>
              <a:rPr lang="en-US" dirty="0" smtClean="0"/>
              <a:t>http</a:t>
            </a:r>
            <a:r>
              <a:rPr lang="en-US" dirty="0" smtClean="0"/>
              <a:t>://www.typewolf.com/blog/industry-leading-designers-share-their-favorite-typefaces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236982A-6035-4E98-A4E5-299A01067064}" type="slidenum">
              <a:rPr lang="en-US" smtClean="0"/>
              <a:t>22</a:t>
            </a:fld>
            <a:endParaRPr lang="en-US"/>
          </a:p>
        </p:txBody>
      </p:sp>
    </p:spTree>
    <p:extLst>
      <p:ext uri="{BB962C8B-B14F-4D97-AF65-F5344CB8AC3E}">
        <p14:creationId xmlns:p14="http://schemas.microsoft.com/office/powerpoint/2010/main" val="38657623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sz="1200" kern="1200" dirty="0" smtClean="0">
                <a:solidFill>
                  <a:schemeClr val="tx1"/>
                </a:solidFill>
                <a:effectLst/>
                <a:latin typeface="+mn-lt"/>
                <a:ea typeface="+mn-ea"/>
                <a:cs typeface="+mn-cs"/>
              </a:rPr>
              <a:t>Despite talking about everything short of words so far, at some point, your users will actually read the text in your software.  So how do we get them to read?</a:t>
            </a:r>
            <a:r>
              <a:rPr lang="en-US" baseline="0" dirty="0" smtClean="0"/>
              <a:t/>
            </a:r>
            <a:br>
              <a:rPr lang="en-US" baseline="0" dirty="0" smtClean="0"/>
            </a:br>
            <a:r>
              <a:rPr lang="en-US" baseline="0" dirty="0" smtClean="0"/>
              <a:t>--</a:t>
            </a:r>
            <a:r>
              <a:rPr lang="en-US" dirty="0" smtClean="0"/>
              <a:t>Use active voice –</a:t>
            </a:r>
            <a:r>
              <a:rPr lang="en-US" baseline="0" dirty="0" smtClean="0"/>
              <a:t> use command words like Act Now, Save This, Sign Up, Follow Me</a:t>
            </a:r>
            <a:endParaRPr lang="en-US" dirty="0" smtClean="0"/>
          </a:p>
          <a:p>
            <a:r>
              <a:rPr lang="en-US" dirty="0" smtClean="0"/>
              <a:t>--Strive for precise meaning – avoid</a:t>
            </a:r>
            <a:r>
              <a:rPr lang="en-US" baseline="0" dirty="0" smtClean="0"/>
              <a:t> words that are vague or require too much context for understanding</a:t>
            </a:r>
            <a:endParaRPr lang="en-US" dirty="0" smtClean="0"/>
          </a:p>
          <a:p>
            <a:r>
              <a:rPr lang="en-US" dirty="0" smtClean="0"/>
              <a:t>--Keep it short</a:t>
            </a:r>
            <a:r>
              <a:rPr lang="en-US" baseline="0" dirty="0" smtClean="0"/>
              <a:t> and</a:t>
            </a:r>
            <a:r>
              <a:rPr lang="en-US" dirty="0" smtClean="0"/>
              <a:t> simple –</a:t>
            </a:r>
            <a:r>
              <a:rPr lang="en-US" baseline="0" dirty="0" smtClean="0"/>
              <a:t> we are creating software, not a novel, save your loquacious verboseness</a:t>
            </a:r>
            <a:endParaRPr lang="en-US" dirty="0" smtClean="0"/>
          </a:p>
          <a:p>
            <a:r>
              <a:rPr lang="en-US" dirty="0" smtClean="0"/>
              <a:t>--Remove repetition – especially</a:t>
            </a:r>
            <a:r>
              <a:rPr lang="en-US" baseline="0" dirty="0" smtClean="0"/>
              <a:t> in lists, and instructions on forms, and around buttons</a:t>
            </a:r>
            <a:endParaRPr lang="en-US" dirty="0" smtClean="0"/>
          </a:p>
          <a:p>
            <a:endParaRPr lang="en-US" dirty="0"/>
          </a:p>
        </p:txBody>
      </p:sp>
      <p:sp>
        <p:nvSpPr>
          <p:cNvPr id="4" name="Slide Number Placeholder 3"/>
          <p:cNvSpPr>
            <a:spLocks noGrp="1"/>
          </p:cNvSpPr>
          <p:nvPr>
            <p:ph type="sldNum" sz="quarter" idx="10"/>
          </p:nvPr>
        </p:nvSpPr>
        <p:spPr/>
        <p:txBody>
          <a:bodyPr/>
          <a:lstStyle/>
          <a:p>
            <a:fld id="{8236982A-6035-4E98-A4E5-299A01067064}" type="slidenum">
              <a:rPr lang="en-US" smtClean="0"/>
              <a:t>23</a:t>
            </a:fld>
            <a:endParaRPr lang="en-US"/>
          </a:p>
        </p:txBody>
      </p:sp>
    </p:spTree>
    <p:extLst>
      <p:ext uri="{BB962C8B-B14F-4D97-AF65-F5344CB8AC3E}">
        <p14:creationId xmlns:p14="http://schemas.microsoft.com/office/powerpoint/2010/main" val="3511791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 think about reading text</a:t>
            </a:r>
            <a:r>
              <a:rPr lang="en-US" baseline="0" dirty="0" smtClean="0"/>
              <a:t> we can talk some more about how eyes move through a page.  A </a:t>
            </a:r>
            <a:r>
              <a:rPr lang="en-US" baseline="0" dirty="0" smtClean="0"/>
              <a:t>couple of quick items </a:t>
            </a:r>
            <a:r>
              <a:rPr lang="en-US" baseline="0" dirty="0" smtClean="0"/>
              <a:t>are:</a:t>
            </a:r>
            <a:endParaRPr lang="en-US" baseline="0" dirty="0" smtClean="0"/>
          </a:p>
          <a:p>
            <a:endParaRPr lang="en-US" baseline="0" dirty="0" smtClean="0"/>
          </a:p>
          <a:p>
            <a:r>
              <a:rPr lang="en-US" baseline="0" dirty="0" smtClean="0"/>
              <a:t>--</a:t>
            </a:r>
            <a:r>
              <a:rPr lang="en-US" dirty="0" smtClean="0"/>
              <a:t>Eyes fix and scan</a:t>
            </a:r>
            <a:r>
              <a:rPr lang="en-US" baseline="0" dirty="0" smtClean="0"/>
              <a:t> </a:t>
            </a:r>
            <a:r>
              <a:rPr lang="en-US" dirty="0" smtClean="0"/>
              <a:t>to read text</a:t>
            </a:r>
          </a:p>
          <a:p>
            <a:pPr lvl="1"/>
            <a:r>
              <a:rPr lang="en-US" dirty="0"/>
              <a:t>Fixations – Periods when the eyes stop or hesitate to focus or gaze upon a visual object</a:t>
            </a:r>
          </a:p>
          <a:p>
            <a:pPr lvl="1"/>
            <a:r>
              <a:rPr lang="en-US" dirty="0"/>
              <a:t>Saccades – Periods when the eyes rapidly scan within the vertical or horizontal planes of the visual field.</a:t>
            </a:r>
          </a:p>
          <a:p>
            <a:r>
              <a:rPr lang="en-US" dirty="0" smtClean="0">
                <a:sym typeface="Wingdings" panose="05000000000000000000" pitchFamily="2" charset="2"/>
              </a:rPr>
              <a:t> Has anyone</a:t>
            </a:r>
            <a:r>
              <a:rPr lang="en-US" baseline="0" dirty="0" smtClean="0">
                <a:sym typeface="Wingdings" panose="05000000000000000000" pitchFamily="2" charset="2"/>
              </a:rPr>
              <a:t> seen the Spritz reader?  It gives you the ability to read words in a single location instead of your eyes moving. </a:t>
            </a:r>
            <a:r>
              <a:rPr lang="en-US" sz="1200" kern="1200" dirty="0" smtClean="0">
                <a:solidFill>
                  <a:schemeClr val="tx1"/>
                </a:solidFill>
                <a:effectLst/>
                <a:latin typeface="+mn-lt"/>
                <a:ea typeface="+mn-ea"/>
                <a:cs typeface="+mn-cs"/>
              </a:rPr>
              <a:t>I just saw this and it is an interesting way to change how a user moves through your content.</a:t>
            </a:r>
            <a:endParaRPr lang="en-US" dirty="0" smtClean="0"/>
          </a:p>
          <a:p>
            <a:endParaRPr lang="en-US" dirty="0" smtClean="0"/>
          </a:p>
          <a:p>
            <a:r>
              <a:rPr lang="en-US" sz="1200" kern="1200" dirty="0" smtClean="0">
                <a:solidFill>
                  <a:schemeClr val="tx1"/>
                </a:solidFill>
                <a:effectLst/>
                <a:latin typeface="+mn-lt"/>
                <a:ea typeface="+mn-ea"/>
                <a:cs typeface="+mn-cs"/>
              </a:rPr>
              <a:t>Just like words, users </a:t>
            </a:r>
            <a:r>
              <a:rPr lang="en-US" dirty="0" smtClean="0"/>
              <a:t>fixate </a:t>
            </a:r>
            <a:r>
              <a:rPr lang="en-US" dirty="0" smtClean="0"/>
              <a:t>on the part of the page they identify </a:t>
            </a:r>
            <a:r>
              <a:rPr lang="en-US" dirty="0" smtClean="0"/>
              <a:t>as</a:t>
            </a:r>
            <a:r>
              <a:rPr lang="en-US" baseline="0" dirty="0" smtClean="0"/>
              <a:t> </a:t>
            </a:r>
            <a:r>
              <a:rPr lang="en-US" dirty="0" smtClean="0"/>
              <a:t>meeting their need.  They rarely</a:t>
            </a:r>
            <a:r>
              <a:rPr lang="en-US" baseline="0" dirty="0" smtClean="0"/>
              <a:t> read everything on a page, especially after they have been there a few times.</a:t>
            </a:r>
            <a:endParaRPr lang="en-US" dirty="0" smtClean="0"/>
          </a:p>
          <a:p>
            <a:endParaRPr lang="en-US" dirty="0"/>
          </a:p>
        </p:txBody>
      </p:sp>
      <p:sp>
        <p:nvSpPr>
          <p:cNvPr id="4" name="Slide Number Placeholder 3"/>
          <p:cNvSpPr>
            <a:spLocks noGrp="1"/>
          </p:cNvSpPr>
          <p:nvPr>
            <p:ph type="sldNum" sz="quarter" idx="10"/>
          </p:nvPr>
        </p:nvSpPr>
        <p:spPr/>
        <p:txBody>
          <a:bodyPr/>
          <a:lstStyle/>
          <a:p>
            <a:fld id="{8236982A-6035-4E98-A4E5-299A01067064}" type="slidenum">
              <a:rPr lang="en-US" smtClean="0"/>
              <a:t>24</a:t>
            </a:fld>
            <a:endParaRPr lang="en-US"/>
          </a:p>
        </p:txBody>
      </p:sp>
    </p:spTree>
    <p:extLst>
      <p:ext uri="{BB962C8B-B14F-4D97-AF65-F5344CB8AC3E}">
        <p14:creationId xmlns:p14="http://schemas.microsoft.com/office/powerpoint/2010/main" val="28038265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Theory is nice, but some real examples are always helpful.  Let’s start with one of my favorites.  This is from Billy Hollis’ </a:t>
            </a:r>
            <a:r>
              <a:rPr lang="en-US" sz="1200" kern="1200" dirty="0" err="1" smtClean="0">
                <a:solidFill>
                  <a:schemeClr val="tx1"/>
                </a:solidFill>
                <a:effectLst/>
                <a:latin typeface="+mn-lt"/>
                <a:ea typeface="+mn-ea"/>
                <a:cs typeface="+mn-cs"/>
              </a:rPr>
              <a:t>Pluralsight</a:t>
            </a:r>
            <a:r>
              <a:rPr lang="en-US" sz="1200" kern="1200" dirty="0" smtClean="0">
                <a:solidFill>
                  <a:schemeClr val="tx1"/>
                </a:solidFill>
                <a:effectLst/>
                <a:latin typeface="+mn-lt"/>
                <a:ea typeface="+mn-ea"/>
                <a:cs typeface="+mn-cs"/>
              </a:rPr>
              <a:t> video on UX.  Take a look at this elevator panel and then let’s talk about what you see.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Observations:</a:t>
            </a:r>
          </a:p>
          <a:p>
            <a:r>
              <a:rPr lang="en-US" sz="1200" kern="1200" dirty="0" smtClean="0">
                <a:solidFill>
                  <a:schemeClr val="tx1"/>
                </a:solidFill>
                <a:effectLst/>
                <a:latin typeface="+mn-lt"/>
                <a:ea typeface="+mn-ea"/>
                <a:cs typeface="+mn-cs"/>
              </a:rPr>
              <a:t>No 13th floor, especially in cities with casinos</a:t>
            </a:r>
          </a:p>
          <a:p>
            <a:r>
              <a:rPr lang="en-US" sz="1200" kern="1200" dirty="0" smtClean="0">
                <a:solidFill>
                  <a:schemeClr val="tx1"/>
                </a:solidFill>
                <a:effectLst/>
                <a:latin typeface="+mn-lt"/>
                <a:ea typeface="+mn-ea"/>
                <a:cs typeface="+mn-cs"/>
              </a:rPr>
              <a:t>Alignment of the buttons is a little off</a:t>
            </a:r>
          </a:p>
          <a:p>
            <a:r>
              <a:rPr lang="en-US" sz="1200" kern="1200" dirty="0" smtClean="0">
                <a:solidFill>
                  <a:schemeClr val="tx1"/>
                </a:solidFill>
                <a:effectLst/>
                <a:latin typeface="+mn-lt"/>
                <a:ea typeface="+mn-ea"/>
                <a:cs typeface="+mn-cs"/>
              </a:rPr>
              <a:t>The label for the </a:t>
            </a:r>
            <a:r>
              <a:rPr lang="en-US" sz="1200" kern="1200" dirty="0" err="1" smtClean="0">
                <a:solidFill>
                  <a:schemeClr val="tx1"/>
                </a:solidFill>
                <a:effectLst/>
                <a:latin typeface="+mn-lt"/>
                <a:ea typeface="+mn-ea"/>
                <a:cs typeface="+mn-cs"/>
              </a:rPr>
              <a:t>groud</a:t>
            </a:r>
            <a:r>
              <a:rPr lang="en-US" sz="1200" kern="1200" dirty="0" smtClean="0">
                <a:solidFill>
                  <a:schemeClr val="tx1"/>
                </a:solidFill>
                <a:effectLst/>
                <a:latin typeface="+mn-lt"/>
                <a:ea typeface="+mn-ea"/>
                <a:cs typeface="+mn-cs"/>
              </a:rPr>
              <a:t> floor</a:t>
            </a:r>
          </a:p>
          <a:p>
            <a:pPr lvl="1"/>
            <a:r>
              <a:rPr lang="en-US" sz="1200" kern="1200" dirty="0" smtClean="0">
                <a:solidFill>
                  <a:schemeClr val="tx1"/>
                </a:solidFill>
                <a:effectLst/>
                <a:latin typeface="+mn-lt"/>
                <a:ea typeface="+mn-ea"/>
                <a:cs typeface="+mn-cs"/>
              </a:rPr>
              <a:t>The paint is worn off the label - people have tried to press it, many times</a:t>
            </a:r>
          </a:p>
          <a:p>
            <a:pPr lvl="1"/>
            <a:r>
              <a:rPr lang="en-US" sz="1200" kern="1200" dirty="0" smtClean="0">
                <a:solidFill>
                  <a:schemeClr val="tx1"/>
                </a:solidFill>
                <a:effectLst/>
                <a:latin typeface="+mn-lt"/>
                <a:ea typeface="+mn-ea"/>
                <a:cs typeface="+mn-cs"/>
              </a:rPr>
              <a:t>We expect </a:t>
            </a:r>
            <a:r>
              <a:rPr lang="en-US" sz="1200" kern="1200" dirty="0" err="1" smtClean="0">
                <a:solidFill>
                  <a:schemeClr val="tx1"/>
                </a:solidFill>
                <a:effectLst/>
                <a:latin typeface="+mn-lt"/>
                <a:ea typeface="+mn-ea"/>
                <a:cs typeface="+mn-cs"/>
              </a:rPr>
              <a:t>bttons</a:t>
            </a:r>
            <a:r>
              <a:rPr lang="en-US" sz="1200" kern="1200" dirty="0" smtClean="0">
                <a:solidFill>
                  <a:schemeClr val="tx1"/>
                </a:solidFill>
                <a:effectLst/>
                <a:latin typeface="+mn-lt"/>
                <a:ea typeface="+mn-ea"/>
                <a:cs typeface="+mn-cs"/>
              </a:rPr>
              <a:t> to be round in the physical world</a:t>
            </a:r>
          </a:p>
          <a:p>
            <a:pPr lvl="1"/>
            <a:r>
              <a:rPr lang="en-US" sz="1200" kern="1200" dirty="0" smtClean="0">
                <a:solidFill>
                  <a:schemeClr val="tx1"/>
                </a:solidFill>
                <a:effectLst/>
                <a:latin typeface="+mn-lt"/>
                <a:ea typeface="+mn-ea"/>
                <a:cs typeface="+mn-cs"/>
              </a:rPr>
              <a:t>This is a design principle called archetypes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236982A-6035-4E98-A4E5-299A01067064}" type="slidenum">
              <a:rPr lang="en-US" smtClean="0"/>
              <a:t>25</a:t>
            </a:fld>
            <a:endParaRPr lang="en-US"/>
          </a:p>
        </p:txBody>
      </p:sp>
    </p:spTree>
    <p:extLst>
      <p:ext uri="{BB962C8B-B14F-4D97-AF65-F5344CB8AC3E}">
        <p14:creationId xmlns:p14="http://schemas.microsoft.com/office/powerpoint/2010/main" val="1974090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a:t>
            </a:r>
            <a:r>
              <a:rPr lang="en-US" baseline="0" dirty="0" smtClean="0"/>
              <a:t>few </a:t>
            </a:r>
            <a:r>
              <a:rPr lang="en-US" baseline="0" dirty="0" smtClean="0"/>
              <a:t>examples </a:t>
            </a:r>
            <a:r>
              <a:rPr lang="en-US" baseline="0" dirty="0" smtClean="0"/>
              <a:t>are of </a:t>
            </a:r>
            <a:r>
              <a:rPr lang="en-US" baseline="0" dirty="0" smtClean="0"/>
              <a:t>real comparisons of some different approaches to </a:t>
            </a:r>
            <a:r>
              <a:rPr lang="en-US" baseline="0" dirty="0" smtClean="0"/>
              <a:t>parts of sites</a:t>
            </a:r>
            <a:r>
              <a:rPr lang="en-US" baseline="0" dirty="0" smtClean="0"/>
              <a:t>.  These are all courtesy of a couple of Google searches, so you can probably find some that are applicable to your specific software with a few more searches.  Please note, this is not a specific endorsement of A/B Testing, just some interesting results.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r>
              <a:rPr lang="en-US" dirty="0" smtClean="0"/>
              <a:t>Green vs Red “Get Started Now!” button</a:t>
            </a:r>
          </a:p>
          <a:p>
            <a:r>
              <a:rPr lang="en-US" baseline="0" dirty="0" smtClean="0"/>
              <a:t>http://blog.hubspot.com/blog/tabid/6307/bid/20566/The-Button-Color-A-B-Test-Red-Beats-Green.aspx</a:t>
            </a:r>
          </a:p>
          <a:p>
            <a:endParaRPr lang="en-US" baseline="0" dirty="0" smtClean="0"/>
          </a:p>
          <a:p>
            <a:r>
              <a:rPr lang="en-US" dirty="0" smtClean="0"/>
              <a:t>--Human photo over icon “Contact” link</a:t>
            </a:r>
          </a:p>
          <a:p>
            <a:r>
              <a:rPr lang="en-US" dirty="0" smtClean="0"/>
              <a:t>http://www.smashingmagazine.com/2010/06/24/the-ultimate-guide-to-a-b-testing/</a:t>
            </a:r>
          </a:p>
          <a:p>
            <a:endParaRPr lang="en-US" dirty="0" smtClean="0"/>
          </a:p>
        </p:txBody>
      </p:sp>
      <p:sp>
        <p:nvSpPr>
          <p:cNvPr id="4" name="Slide Number Placeholder 3"/>
          <p:cNvSpPr>
            <a:spLocks noGrp="1"/>
          </p:cNvSpPr>
          <p:nvPr>
            <p:ph type="sldNum" sz="quarter" idx="10"/>
          </p:nvPr>
        </p:nvSpPr>
        <p:spPr/>
        <p:txBody>
          <a:bodyPr/>
          <a:lstStyle/>
          <a:p>
            <a:fld id="{8236982A-6035-4E98-A4E5-299A01067064}" type="slidenum">
              <a:rPr lang="en-US" smtClean="0"/>
              <a:t>26</a:t>
            </a:fld>
            <a:endParaRPr lang="en-US"/>
          </a:p>
        </p:txBody>
      </p:sp>
    </p:spTree>
    <p:extLst>
      <p:ext uri="{BB962C8B-B14F-4D97-AF65-F5344CB8AC3E}">
        <p14:creationId xmlns:p14="http://schemas.microsoft.com/office/powerpoint/2010/main" val="14324357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--Adding “It’s free!”</a:t>
            </a:r>
          </a:p>
          <a:p>
            <a:r>
              <a:rPr lang="en-US" dirty="0" smtClean="0"/>
              <a:t>http://visualwebsiteoptimizer.com/split-testing-blog/ab-test-case-study-how-two-magical-words-increased-conversion-rate-by-28/</a:t>
            </a:r>
          </a:p>
          <a:p>
            <a:endParaRPr lang="en-US" dirty="0" smtClean="0"/>
          </a:p>
          <a:p>
            <a:r>
              <a:rPr lang="en-US" dirty="0" smtClean="0"/>
              <a:t>--Single Page vs. Multi-Step Checkout</a:t>
            </a:r>
          </a:p>
          <a:p>
            <a:r>
              <a:rPr lang="en-US" dirty="0" smtClean="0"/>
              <a:t>http://www.getelastic.com/single-vs-two-page-checkout/</a:t>
            </a:r>
          </a:p>
          <a:p>
            <a:endParaRPr lang="en-US" dirty="0" smtClean="0"/>
          </a:p>
        </p:txBody>
      </p:sp>
      <p:sp>
        <p:nvSpPr>
          <p:cNvPr id="4" name="Slide Number Placeholder 3"/>
          <p:cNvSpPr>
            <a:spLocks noGrp="1"/>
          </p:cNvSpPr>
          <p:nvPr>
            <p:ph type="sldNum" sz="quarter" idx="10"/>
          </p:nvPr>
        </p:nvSpPr>
        <p:spPr/>
        <p:txBody>
          <a:bodyPr/>
          <a:lstStyle/>
          <a:p>
            <a:fld id="{8236982A-6035-4E98-A4E5-299A01067064}" type="slidenum">
              <a:rPr lang="en-US" smtClean="0"/>
              <a:t>27</a:t>
            </a:fld>
            <a:endParaRPr lang="en-US"/>
          </a:p>
        </p:txBody>
      </p:sp>
    </p:spTree>
    <p:extLst>
      <p:ext uri="{BB962C8B-B14F-4D97-AF65-F5344CB8AC3E}">
        <p14:creationId xmlns:p14="http://schemas.microsoft.com/office/powerpoint/2010/main" val="35891353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try to keep two things</a:t>
            </a:r>
            <a:r>
              <a:rPr lang="en-US" baseline="0" dirty="0" smtClean="0"/>
              <a:t> in </a:t>
            </a:r>
            <a:r>
              <a:rPr lang="en-US" baseline="0" dirty="0" smtClean="0"/>
              <a:t>mind, because the reality is that it all depends on your specific case</a:t>
            </a:r>
            <a:endParaRPr lang="en-US" baseline="0" dirty="0" smtClean="0"/>
          </a:p>
          <a:p>
            <a:r>
              <a:rPr lang="en-US" baseline="0" dirty="0" smtClean="0"/>
              <a:t>--Make it pretty but </a:t>
            </a:r>
            <a:r>
              <a:rPr lang="en-US" baseline="0" dirty="0" smtClean="0"/>
              <a:t>it must be usable.  </a:t>
            </a:r>
            <a:r>
              <a:rPr lang="en-US" baseline="0" dirty="0" smtClean="0"/>
              <a:t>We all like visually appealing things, and you may understand a little more about why now.  But it is still important to make it usable, because a beautiful design that is not usable still results in no one wanting to use your software.</a:t>
            </a:r>
            <a:endParaRPr lang="en-US" dirty="0" smtClean="0"/>
          </a:p>
          <a:p>
            <a:r>
              <a:rPr lang="en-US" dirty="0" smtClean="0"/>
              <a:t>--Which </a:t>
            </a:r>
            <a:r>
              <a:rPr lang="en-US" dirty="0" smtClean="0"/>
              <a:t>rules</a:t>
            </a:r>
            <a:r>
              <a:rPr lang="en-US" baseline="0" dirty="0" smtClean="0"/>
              <a:t> and conventions you </a:t>
            </a:r>
            <a:r>
              <a:rPr lang="en-US" baseline="0" dirty="0" smtClean="0"/>
              <a:t>follow </a:t>
            </a:r>
            <a:r>
              <a:rPr lang="en-US" dirty="0" smtClean="0"/>
              <a:t>always depends on many factors</a:t>
            </a:r>
            <a:r>
              <a:rPr lang="en-US" baseline="0" dirty="0" smtClean="0"/>
              <a:t>.  </a:t>
            </a:r>
            <a:r>
              <a:rPr lang="en-US" baseline="0" dirty="0" smtClean="0"/>
              <a:t>Another clip from Don’t Make Me Think is this Farmers vs. cowmen graphic.  You may have to build software for all four types of people.  You may only be targeting one group, or you may also be targeting many other groups.  For better or worse, there is no one blanket design for all software.  If there was, we might all be out of jobs </a:t>
            </a:r>
            <a:r>
              <a:rPr lang="en-US" baseline="0" dirty="0" smtClean="0">
                <a:sym typeface="Wingdings" panose="05000000000000000000" pitchFamily="2" charset="2"/>
              </a:rPr>
              <a:t></a:t>
            </a:r>
          </a:p>
          <a:p>
            <a:endParaRPr lang="en-US" baseline="0" dirty="0" smtClean="0">
              <a:sym typeface="Wingdings" panose="05000000000000000000" pitchFamily="2" charset="2"/>
            </a:endParaRPr>
          </a:p>
        </p:txBody>
      </p:sp>
      <p:sp>
        <p:nvSpPr>
          <p:cNvPr id="4" name="Slide Number Placeholder 3"/>
          <p:cNvSpPr>
            <a:spLocks noGrp="1"/>
          </p:cNvSpPr>
          <p:nvPr>
            <p:ph type="sldNum" sz="quarter" idx="10"/>
          </p:nvPr>
        </p:nvSpPr>
        <p:spPr/>
        <p:txBody>
          <a:bodyPr/>
          <a:lstStyle/>
          <a:p>
            <a:fld id="{8236982A-6035-4E98-A4E5-299A01067064}" type="slidenum">
              <a:rPr lang="en-US" smtClean="0"/>
              <a:t>28</a:t>
            </a:fld>
            <a:endParaRPr lang="en-US"/>
          </a:p>
        </p:txBody>
      </p:sp>
    </p:spTree>
    <p:extLst>
      <p:ext uri="{BB962C8B-B14F-4D97-AF65-F5344CB8AC3E}">
        <p14:creationId xmlns:p14="http://schemas.microsoft.com/office/powerpoint/2010/main" val="36192514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sym typeface="Wingdings" panose="05000000000000000000" pitchFamily="2" charset="2"/>
              </a:rPr>
              <a:t>So hopefully you have some new ideas about what to consider while designing or modifying your software.  There are several other great sessions at the conference this weekend related to multiple aspects of UX, so I hope you enjoy!</a:t>
            </a:r>
            <a:endParaRPr lang="en-US" dirty="0" smtClean="0"/>
          </a:p>
          <a:p>
            <a:endParaRPr lang="en-US" dirty="0" smtClean="0"/>
          </a:p>
          <a:p>
            <a:r>
              <a:rPr lang="en-US" dirty="0" smtClean="0"/>
              <a:t>Thanks!</a:t>
            </a:r>
          </a:p>
          <a:p>
            <a:endParaRPr lang="en-US" dirty="0"/>
          </a:p>
        </p:txBody>
      </p:sp>
      <p:sp>
        <p:nvSpPr>
          <p:cNvPr id="4" name="Slide Number Placeholder 3"/>
          <p:cNvSpPr>
            <a:spLocks noGrp="1"/>
          </p:cNvSpPr>
          <p:nvPr>
            <p:ph type="sldNum" sz="quarter" idx="10"/>
          </p:nvPr>
        </p:nvSpPr>
        <p:spPr/>
        <p:txBody>
          <a:bodyPr/>
          <a:lstStyle/>
          <a:p>
            <a:fld id="{8236982A-6035-4E98-A4E5-299A01067064}" type="slidenum">
              <a:rPr lang="en-US" smtClean="0"/>
              <a:t>29</a:t>
            </a:fld>
            <a:endParaRPr lang="en-US"/>
          </a:p>
        </p:txBody>
      </p:sp>
    </p:spTree>
    <p:extLst>
      <p:ext uri="{BB962C8B-B14F-4D97-AF65-F5344CB8AC3E}">
        <p14:creationId xmlns:p14="http://schemas.microsoft.com/office/powerpoint/2010/main" val="2027790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UX is a big</a:t>
            </a:r>
            <a:r>
              <a:rPr lang="en-US" baseline="0" dirty="0" smtClean="0"/>
              <a:t> term that means a ton of different things to people.  </a:t>
            </a:r>
            <a:r>
              <a:rPr lang="en-US" baseline="0" dirty="0" smtClean="0"/>
              <a:t>This session is </a:t>
            </a:r>
            <a:r>
              <a:rPr lang="en-US" baseline="0" dirty="0" smtClean="0"/>
              <a:t>not </a:t>
            </a:r>
            <a:r>
              <a:rPr lang="en-US" baseline="0" dirty="0" smtClean="0"/>
              <a:t>about best </a:t>
            </a:r>
            <a:r>
              <a:rPr lang="en-US" baseline="0" dirty="0" smtClean="0"/>
              <a:t>practices for user testing or </a:t>
            </a:r>
            <a:r>
              <a:rPr lang="en-US" baseline="0" dirty="0" smtClean="0"/>
              <a:t>integrating UX </a:t>
            </a:r>
            <a:r>
              <a:rPr lang="en-US" baseline="0" dirty="0" smtClean="0"/>
              <a:t>design </a:t>
            </a:r>
            <a:r>
              <a:rPr lang="en-US" baseline="0" dirty="0" smtClean="0"/>
              <a:t>processes in your development processes, </a:t>
            </a:r>
            <a:r>
              <a:rPr lang="en-US" baseline="0" dirty="0" smtClean="0"/>
              <a:t>nor does it have a technical </a:t>
            </a:r>
            <a:r>
              <a:rPr lang="en-US" baseline="0" dirty="0" smtClean="0"/>
              <a:t>or implementation focus </a:t>
            </a:r>
            <a:r>
              <a:rPr lang="en-US" baseline="0" dirty="0" smtClean="0"/>
              <a:t>with CSS or Photoshop secrets.  </a:t>
            </a:r>
            <a:r>
              <a:rPr lang="en-US" baseline="0" dirty="0" smtClean="0"/>
              <a:t>In this session, we are going to look at how users approach and interact with software by looking at some ways our brains respond to some of the systems we interact with.  Understanding these kinds of ideas can </a:t>
            </a:r>
            <a:r>
              <a:rPr lang="en-US" baseline="0" dirty="0" smtClean="0"/>
              <a:t>help anyone improve their software.</a:t>
            </a:r>
          </a:p>
          <a:p>
            <a:endParaRPr lang="en-US" baseline="0" dirty="0" smtClean="0"/>
          </a:p>
          <a:p>
            <a:r>
              <a:rPr lang="en-US" baseline="0" dirty="0" smtClean="0"/>
              <a:t>The reality is that most people that work in software are not usability experts, and most companies do not have one on staff.  There are 10’s of thousands of usability experts and almost 1 billion websites and probably more mobile apps, so the math suggests that the rest of us should have some basic understanding of how to design software.</a:t>
            </a:r>
            <a:endParaRPr lang="en-US" dirty="0"/>
          </a:p>
        </p:txBody>
      </p:sp>
      <p:sp>
        <p:nvSpPr>
          <p:cNvPr id="4" name="Slide Number Placeholder 3"/>
          <p:cNvSpPr>
            <a:spLocks noGrp="1"/>
          </p:cNvSpPr>
          <p:nvPr>
            <p:ph type="sldNum" sz="quarter" idx="10"/>
          </p:nvPr>
        </p:nvSpPr>
        <p:spPr/>
        <p:txBody>
          <a:bodyPr/>
          <a:lstStyle/>
          <a:p>
            <a:fld id="{8236982A-6035-4E98-A4E5-299A01067064}" type="slidenum">
              <a:rPr lang="en-US" smtClean="0"/>
              <a:t>3</a:t>
            </a:fld>
            <a:endParaRPr lang="en-US"/>
          </a:p>
        </p:txBody>
      </p:sp>
    </p:spTree>
    <p:extLst>
      <p:ext uri="{BB962C8B-B14F-4D97-AF65-F5344CB8AC3E}">
        <p14:creationId xmlns:p14="http://schemas.microsoft.com/office/powerpoint/2010/main" val="3793311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There are a few terms that can mean many things so I want to take a minute to get us on the same page for this conversation.  You will also find that I use some of these terms interchangeably.</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236982A-6035-4E98-A4E5-299A01067064}" type="slidenum">
              <a:rPr lang="en-US" smtClean="0"/>
              <a:t>4</a:t>
            </a:fld>
            <a:endParaRPr lang="en-US"/>
          </a:p>
        </p:txBody>
      </p:sp>
    </p:spTree>
    <p:extLst>
      <p:ext uri="{BB962C8B-B14F-4D97-AF65-F5344CB8AC3E}">
        <p14:creationId xmlns:p14="http://schemas.microsoft.com/office/powerpoint/2010/main" val="1187239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some building blocks</a:t>
            </a:r>
            <a:r>
              <a:rPr lang="en-US" dirty="0" smtClean="0"/>
              <a:t>…</a:t>
            </a:r>
          </a:p>
          <a:p>
            <a:r>
              <a:rPr lang="en-US" dirty="0" smtClean="0"/>
              <a:t>-The User’s Mental Model:</a:t>
            </a:r>
            <a:endParaRPr lang="en-US" dirty="0" smtClean="0"/>
          </a:p>
          <a:p>
            <a:r>
              <a:rPr lang="en-US" dirty="0" smtClean="0"/>
              <a:t>--People are very active problem</a:t>
            </a:r>
            <a:r>
              <a:rPr lang="en-US" baseline="0" dirty="0" smtClean="0"/>
              <a:t> solvers who always have a general model in mind that drives their behavior in a very systematic way.  And we are constantly refining and revising this model as we encounter new experiences.</a:t>
            </a:r>
          </a:p>
          <a:p>
            <a:r>
              <a:rPr lang="en-US" baseline="0" dirty="0" smtClean="0"/>
              <a:t>--So when a user approaches a new system – a chair, pen, headphones, the latest bird game – they already have a mental image of what it is going to be and how it is going to work.  This model may or may not be accurate.</a:t>
            </a:r>
          </a:p>
          <a:p>
            <a:r>
              <a:rPr lang="en-US" baseline="0" dirty="0" smtClean="0"/>
              <a:t>--Previous experiences may or may not be very applicable:</a:t>
            </a:r>
          </a:p>
          <a:p>
            <a:r>
              <a:rPr lang="en-US" baseline="0" dirty="0" smtClean="0"/>
              <a:t>	--The user has never used a website that does what your does, but they have used desktop apps</a:t>
            </a:r>
          </a:p>
          <a:p>
            <a:r>
              <a:rPr lang="en-US" baseline="0" dirty="0" smtClean="0"/>
              <a:t>	--The user has read magazines and newspapers for decades, and just picked up a tablet for the first time</a:t>
            </a:r>
          </a:p>
          <a:p>
            <a:r>
              <a:rPr lang="en-US" baseline="0" dirty="0" smtClean="0"/>
              <a:t>	--A child has been reading on a tablet as toddler and now tries to use a book</a:t>
            </a:r>
          </a:p>
          <a:p>
            <a:endParaRPr lang="en-US" baseline="0" dirty="0" smtClean="0"/>
          </a:p>
          <a:p>
            <a:r>
              <a:rPr lang="en-US" baseline="0" dirty="0" smtClean="0"/>
              <a:t>It’s all about understanding where users are coming from and what is driving their behavior.  What they have seen and experienced before drives their expectations when they use your software.</a:t>
            </a:r>
            <a:endParaRPr lang="en-US" dirty="0" smtClean="0"/>
          </a:p>
          <a:p>
            <a:endParaRPr lang="en-US" dirty="0"/>
          </a:p>
        </p:txBody>
      </p:sp>
      <p:sp>
        <p:nvSpPr>
          <p:cNvPr id="4" name="Slide Number Placeholder 3"/>
          <p:cNvSpPr>
            <a:spLocks noGrp="1"/>
          </p:cNvSpPr>
          <p:nvPr>
            <p:ph type="sldNum" sz="quarter" idx="10"/>
          </p:nvPr>
        </p:nvSpPr>
        <p:spPr/>
        <p:txBody>
          <a:bodyPr/>
          <a:lstStyle/>
          <a:p>
            <a:fld id="{8236982A-6035-4E98-A4E5-299A01067064}" type="slidenum">
              <a:rPr lang="en-US" smtClean="0"/>
              <a:t>5</a:t>
            </a:fld>
            <a:endParaRPr lang="en-US"/>
          </a:p>
        </p:txBody>
      </p:sp>
    </p:spTree>
    <p:extLst>
      <p:ext uri="{BB962C8B-B14F-4D97-AF65-F5344CB8AC3E}">
        <p14:creationId xmlns:p14="http://schemas.microsoft.com/office/powerpoint/2010/main" val="3151549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Setup</a:t>
            </a:r>
          </a:p>
          <a:p>
            <a:r>
              <a:rPr lang="en-US" dirty="0" smtClean="0"/>
              <a:t>--This is a short video, about 1 minute and a half</a:t>
            </a:r>
          </a:p>
          <a:p>
            <a:r>
              <a:rPr lang="en-US" dirty="0" smtClean="0"/>
              <a:t>--There is a question to</a:t>
            </a:r>
            <a:r>
              <a:rPr lang="en-US" baseline="0" dirty="0" smtClean="0"/>
              <a:t> start </a:t>
            </a:r>
            <a:r>
              <a:rPr lang="en-US" dirty="0" smtClean="0"/>
              <a:t>the video, some</a:t>
            </a:r>
            <a:r>
              <a:rPr lang="en-US" baseline="0" dirty="0" smtClean="0"/>
              <a:t> action to observe, and finally the answer and some follow up</a:t>
            </a:r>
            <a:endParaRPr lang="en-US" dirty="0" smtClean="0"/>
          </a:p>
          <a:p>
            <a:endParaRPr lang="en-US" dirty="0" smtClean="0"/>
          </a:p>
          <a:p>
            <a:endParaRPr lang="en-US" dirty="0" smtClean="0"/>
          </a:p>
          <a:p>
            <a:r>
              <a:rPr lang="en-US" dirty="0" smtClean="0"/>
              <a:t>Post</a:t>
            </a:r>
            <a:r>
              <a:rPr lang="en-US" baseline="0" dirty="0" smtClean="0"/>
              <a:t> video:</a:t>
            </a:r>
          </a:p>
          <a:p>
            <a:r>
              <a:rPr lang="en-US" baseline="0" dirty="0" smtClean="0"/>
              <a:t>--How many saw the gorilla?</a:t>
            </a:r>
          </a:p>
          <a:p>
            <a:endParaRPr lang="en-US" dirty="0"/>
          </a:p>
        </p:txBody>
      </p:sp>
      <p:sp>
        <p:nvSpPr>
          <p:cNvPr id="4" name="Slide Number Placeholder 3"/>
          <p:cNvSpPr>
            <a:spLocks noGrp="1"/>
          </p:cNvSpPr>
          <p:nvPr>
            <p:ph type="sldNum" sz="quarter" idx="10"/>
          </p:nvPr>
        </p:nvSpPr>
        <p:spPr/>
        <p:txBody>
          <a:bodyPr/>
          <a:lstStyle/>
          <a:p>
            <a:fld id="{8236982A-6035-4E98-A4E5-299A01067064}" type="slidenum">
              <a:rPr lang="en-US" smtClean="0"/>
              <a:t>6</a:t>
            </a:fld>
            <a:endParaRPr lang="en-US"/>
          </a:p>
        </p:txBody>
      </p:sp>
    </p:spTree>
    <p:extLst>
      <p:ext uri="{BB962C8B-B14F-4D97-AF65-F5344CB8AC3E}">
        <p14:creationId xmlns:p14="http://schemas.microsoft.com/office/powerpoint/2010/main" val="1696313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3087">
              <a:defRPr/>
            </a:pPr>
            <a:r>
              <a:rPr lang="en-US" baseline="0" dirty="0" smtClean="0"/>
              <a:t>--This video and variations were originally created for studying change blindness and </a:t>
            </a:r>
            <a:r>
              <a:rPr lang="en-US" baseline="0" dirty="0" err="1" smtClean="0"/>
              <a:t>inattenional</a:t>
            </a:r>
            <a:r>
              <a:rPr lang="en-US" baseline="0" dirty="0" smtClean="0"/>
              <a:t> blindness, but have been used for many different reasons.  In the UX realm, this is often used to make the point that you must observe whole systems to be able to identify the problems that need to be solved.  Initial user testing and research approaches are a big area in UX, which we are not going to focus on today.</a:t>
            </a:r>
          </a:p>
          <a:p>
            <a:pPr defTabSz="923087">
              <a:defRPr/>
            </a:pPr>
            <a:r>
              <a:rPr lang="en-US" baseline="0" dirty="0" smtClean="0"/>
              <a:t>--Today we are going to focus on a different aspect of the video – if you correctly frame your software, or any system, most of the time your users will do exactly what you lead them to do.</a:t>
            </a:r>
            <a:endParaRPr lang="en-US" dirty="0" smtClean="0"/>
          </a:p>
          <a:p>
            <a:endParaRPr lang="en-US" baseline="0" dirty="0" smtClean="0"/>
          </a:p>
          <a:p>
            <a:r>
              <a:rPr lang="en-US" baseline="0" dirty="0" smtClean="0"/>
              <a:t>--In all its variations over 40 years, on average around 50% of people do not see the bear or other changes.</a:t>
            </a:r>
          </a:p>
          <a:p>
            <a:endParaRPr lang="en-US" dirty="0" smtClean="0"/>
          </a:p>
          <a:p>
            <a:r>
              <a:rPr lang="en-US" dirty="0" smtClean="0"/>
              <a:t>--Many have created similar videos</a:t>
            </a:r>
            <a:r>
              <a:rPr lang="en-US" baseline="0" dirty="0" smtClean="0"/>
              <a:t> dating back to the 1970s, but Daniel Simons and Christopher </a:t>
            </a:r>
            <a:r>
              <a:rPr lang="en-US" baseline="0" dirty="0" err="1" smtClean="0"/>
              <a:t>Chabris</a:t>
            </a:r>
            <a:r>
              <a:rPr lang="en-US" baseline="0" dirty="0" smtClean="0"/>
              <a:t> at Harvard University have some of the best known studies during the 1990’s.  Their </a:t>
            </a:r>
            <a:r>
              <a:rPr lang="en-US" dirty="0" smtClean="0"/>
              <a:t>research revealed two surprising observations</a:t>
            </a:r>
            <a:r>
              <a:rPr lang="en-US" baseline="0" dirty="0" smtClean="0"/>
              <a:t>:</a:t>
            </a:r>
          </a:p>
          <a:p>
            <a:pPr lvl="1"/>
            <a:r>
              <a:rPr lang="en-US" dirty="0" smtClean="0"/>
              <a:t>--We miss a lot of what goes on around us</a:t>
            </a:r>
          </a:p>
          <a:p>
            <a:pPr lvl="1"/>
            <a:r>
              <a:rPr lang="en-US" dirty="0" smtClean="0"/>
              <a:t>--We have no idea that we miss so much</a:t>
            </a:r>
          </a:p>
          <a:p>
            <a:endParaRPr lang="en-US" dirty="0" smtClean="0"/>
          </a:p>
          <a:p>
            <a:r>
              <a:rPr lang="en-US" dirty="0" smtClean="0"/>
              <a:t>--Various research has combined to identify some possible causes including:</a:t>
            </a:r>
          </a:p>
          <a:p>
            <a:pPr lvl="1"/>
            <a:r>
              <a:rPr lang="en-US" dirty="0" smtClean="0"/>
              <a:t>--Capacity</a:t>
            </a:r>
          </a:p>
          <a:p>
            <a:pPr lvl="1"/>
            <a:r>
              <a:rPr lang="en-US" dirty="0" smtClean="0"/>
              <a:t>--Expectation</a:t>
            </a:r>
          </a:p>
          <a:p>
            <a:pPr lvl="1"/>
            <a:r>
              <a:rPr lang="en-US" dirty="0" smtClean="0"/>
              <a:t>--Conspicuity</a:t>
            </a:r>
          </a:p>
          <a:p>
            <a:pPr lvl="1"/>
            <a:r>
              <a:rPr lang="en-US" dirty="0" smtClean="0"/>
              <a:t>--Working Memory</a:t>
            </a:r>
          </a:p>
          <a:p>
            <a:pPr lvl="1"/>
            <a:r>
              <a:rPr lang="en-US" dirty="0" smtClean="0"/>
              <a:t>--Mental Workload</a:t>
            </a:r>
          </a:p>
          <a:p>
            <a:pPr marL="173079" indent="-173079">
              <a:buFont typeface="Wingdings" panose="05000000000000000000" pitchFamily="2" charset="2"/>
              <a:buChar char="à"/>
            </a:pPr>
            <a:r>
              <a:rPr lang="en-US" dirty="0" smtClean="0">
                <a:sym typeface="Wingdings" panose="05000000000000000000" pitchFamily="2" charset="2"/>
              </a:rPr>
              <a:t>We will see these show up in different ways as we continue through this session</a:t>
            </a:r>
          </a:p>
          <a:p>
            <a:endParaRPr lang="en-US" dirty="0" smtClean="0"/>
          </a:p>
        </p:txBody>
      </p:sp>
      <p:sp>
        <p:nvSpPr>
          <p:cNvPr id="4" name="Slide Number Placeholder 3"/>
          <p:cNvSpPr>
            <a:spLocks noGrp="1"/>
          </p:cNvSpPr>
          <p:nvPr>
            <p:ph type="sldNum" sz="quarter" idx="10"/>
          </p:nvPr>
        </p:nvSpPr>
        <p:spPr/>
        <p:txBody>
          <a:bodyPr/>
          <a:lstStyle/>
          <a:p>
            <a:fld id="{8236982A-6035-4E98-A4E5-299A01067064}" type="slidenum">
              <a:rPr lang="en-US" smtClean="0"/>
              <a:t>7</a:t>
            </a:fld>
            <a:endParaRPr lang="en-US"/>
          </a:p>
        </p:txBody>
      </p:sp>
    </p:spTree>
    <p:extLst>
      <p:ext uri="{BB962C8B-B14F-4D97-AF65-F5344CB8AC3E}">
        <p14:creationId xmlns:p14="http://schemas.microsoft.com/office/powerpoint/2010/main" val="2282716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let’s start with the who:</a:t>
            </a:r>
            <a:endParaRPr lang="en-US" dirty="0" smtClean="0"/>
          </a:p>
          <a:p>
            <a:r>
              <a:rPr lang="en-US" dirty="0" smtClean="0"/>
              <a:t>--Identify your target</a:t>
            </a:r>
            <a:r>
              <a:rPr lang="en-US" baseline="0" dirty="0" smtClean="0"/>
              <a:t> audience </a:t>
            </a:r>
            <a:r>
              <a:rPr lang="en-US" baseline="0" dirty="0" smtClean="0">
                <a:sym typeface="Wingdings" panose="05000000000000000000" pitchFamily="2" charset="2"/>
              </a:rPr>
              <a:t> who is going to use your software?</a:t>
            </a:r>
            <a:endParaRPr lang="en-US" baseline="0" dirty="0" smtClean="0"/>
          </a:p>
          <a:p>
            <a:r>
              <a:rPr lang="en-US" baseline="0" dirty="0" smtClean="0"/>
              <a:t>--What is their level of technical ability?  Technically inclined or your 90-something year old great grandmother that has fought for 20 or 30 years?</a:t>
            </a:r>
          </a:p>
          <a:p>
            <a:r>
              <a:rPr lang="en-US" baseline="0" dirty="0" smtClean="0"/>
              <a:t>--What devices are they using or not using?  Phones, tablets, laptops, desktops, multiple monitors, TVs?</a:t>
            </a:r>
          </a:p>
          <a:p>
            <a:r>
              <a:rPr lang="en-US" baseline="0" dirty="0" smtClean="0"/>
              <a:t>--Is your software something they are choosing to use or something they are forced to use?  Required by their day job or something they choose to use on their own time?</a:t>
            </a:r>
          </a:p>
          <a:p>
            <a:r>
              <a:rPr lang="en-US" baseline="0" dirty="0" smtClean="0"/>
              <a:t>--</a:t>
            </a:r>
            <a:r>
              <a:rPr lang="en-US" dirty="0" smtClean="0"/>
              <a:t>Will they be doing other things while using your software?  Are they going to be focused, multitasking, or really distracted</a:t>
            </a:r>
          </a:p>
          <a:p>
            <a:endParaRPr lang="en-US" dirty="0" smtClean="0"/>
          </a:p>
          <a:p>
            <a:r>
              <a:rPr lang="en-US" dirty="0" smtClean="0">
                <a:sym typeface="Wingdings" panose="05000000000000000000" pitchFamily="2" charset="2"/>
              </a:rPr>
              <a:t> The</a:t>
            </a:r>
            <a:r>
              <a:rPr lang="en-US" baseline="0" dirty="0" smtClean="0">
                <a:sym typeface="Wingdings" panose="05000000000000000000" pitchFamily="2" charset="2"/>
              </a:rPr>
              <a:t>se kinds of questions help setup the capacity and expectation of your users</a:t>
            </a:r>
            <a:endParaRPr lang="en-US" dirty="0"/>
          </a:p>
        </p:txBody>
      </p:sp>
      <p:sp>
        <p:nvSpPr>
          <p:cNvPr id="4" name="Slide Number Placeholder 3"/>
          <p:cNvSpPr>
            <a:spLocks noGrp="1"/>
          </p:cNvSpPr>
          <p:nvPr>
            <p:ph type="sldNum" sz="quarter" idx="10"/>
          </p:nvPr>
        </p:nvSpPr>
        <p:spPr/>
        <p:txBody>
          <a:bodyPr/>
          <a:lstStyle/>
          <a:p>
            <a:fld id="{8236982A-6035-4E98-A4E5-299A01067064}" type="slidenum">
              <a:rPr lang="en-US" smtClean="0"/>
              <a:t>8</a:t>
            </a:fld>
            <a:endParaRPr lang="en-US"/>
          </a:p>
        </p:txBody>
      </p:sp>
    </p:spTree>
    <p:extLst>
      <p:ext uri="{BB962C8B-B14F-4D97-AF65-F5344CB8AC3E}">
        <p14:creationId xmlns:p14="http://schemas.microsoft.com/office/powerpoint/2010/main" val="3609700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Steve</a:t>
            </a:r>
            <a:r>
              <a:rPr lang="en-US" baseline="0" dirty="0" smtClean="0"/>
              <a:t> Krug’s </a:t>
            </a:r>
            <a:r>
              <a:rPr lang="en-US" dirty="0" smtClean="0"/>
              <a:t>Don’t Make Me Think…</a:t>
            </a:r>
          </a:p>
          <a:p>
            <a:endParaRPr lang="en-US" dirty="0" smtClean="0"/>
          </a:p>
          <a:p>
            <a:pPr defTabSz="923087">
              <a:defRPr/>
            </a:pPr>
            <a:r>
              <a:rPr lang="en-US" baseline="0" dirty="0" smtClean="0"/>
              <a:t>There are a wide variety of factors that affect how a user flows through a “page” or “screen” in any system, and software is a prime example of that.</a:t>
            </a:r>
          </a:p>
          <a:p>
            <a:endParaRPr lang="en-US" dirty="0" smtClean="0"/>
          </a:p>
          <a:p>
            <a:r>
              <a:rPr lang="en-US" dirty="0" smtClean="0"/>
              <a:t>Minimize noise</a:t>
            </a:r>
            <a:r>
              <a:rPr lang="en-US" baseline="0" dirty="0" smtClean="0"/>
              <a:t> – white space is not bad, in fact there is a whole movement of design that suggests more whitespace is good…</a:t>
            </a:r>
            <a:endParaRPr lang="en-US" dirty="0"/>
          </a:p>
        </p:txBody>
      </p:sp>
      <p:sp>
        <p:nvSpPr>
          <p:cNvPr id="4" name="Slide Number Placeholder 3"/>
          <p:cNvSpPr>
            <a:spLocks noGrp="1"/>
          </p:cNvSpPr>
          <p:nvPr>
            <p:ph type="sldNum" sz="quarter" idx="10"/>
          </p:nvPr>
        </p:nvSpPr>
        <p:spPr/>
        <p:txBody>
          <a:bodyPr/>
          <a:lstStyle/>
          <a:p>
            <a:fld id="{8236982A-6035-4E98-A4E5-299A01067064}" type="slidenum">
              <a:rPr lang="en-US" smtClean="0"/>
              <a:t>9</a:t>
            </a:fld>
            <a:endParaRPr lang="en-US"/>
          </a:p>
        </p:txBody>
      </p:sp>
    </p:spTree>
    <p:extLst>
      <p:ext uri="{BB962C8B-B14F-4D97-AF65-F5344CB8AC3E}">
        <p14:creationId xmlns:p14="http://schemas.microsoft.com/office/powerpoint/2010/main" val="40252198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5/16/2014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5/16/2014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5/16/2014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5/16/2014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5/16/2014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5/16/2014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5/16/2014</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5/16/2014</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5/16/2014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5/16/2014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5/16/2014</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5/16/2014</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zealouscoder/presentation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2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mailto:awilkinson@balanceinnovations.com"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hyperlink" Target="https://github.com/zealouscoder/presentations" TargetMode="External"/><Relationship Id="rId4" Type="http://schemas.openxmlformats.org/officeDocument/2006/relationships/hyperlink" Target="mailto:zealouscoder@gmail.co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www.theinvisiblegorilla.com/videos.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www.theinvisiblegorilla.co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Using Your </a:t>
            </a:r>
            <a:r>
              <a:rPr lang="en-US" dirty="0" smtClean="0"/>
              <a:t>UI</a:t>
            </a:r>
            <a:br>
              <a:rPr lang="en-US" dirty="0" smtClean="0"/>
            </a:br>
            <a:r>
              <a:rPr lang="en-US" dirty="0"/>
              <a:t>T</a:t>
            </a:r>
            <a:r>
              <a:rPr lang="en-US" dirty="0" smtClean="0"/>
              <a:t>o </a:t>
            </a:r>
            <a:r>
              <a:rPr lang="en-US" dirty="0"/>
              <a:t>Lead The </a:t>
            </a:r>
            <a:r>
              <a:rPr lang="en-US" dirty="0" smtClean="0"/>
              <a:t>User</a:t>
            </a:r>
            <a:br>
              <a:rPr lang="en-US" dirty="0" smtClean="0"/>
            </a:br>
            <a:r>
              <a:rPr lang="en-US" sz="3600" dirty="0" smtClean="0"/>
              <a:t>			(To Do What You Want)</a:t>
            </a:r>
            <a:br>
              <a:rPr lang="en-US" sz="3600" dirty="0" smtClean="0"/>
            </a:br>
            <a:endParaRPr lang="en-US" sz="3600" dirty="0"/>
          </a:p>
        </p:txBody>
      </p:sp>
      <p:sp>
        <p:nvSpPr>
          <p:cNvPr id="3" name="Subtitle 2"/>
          <p:cNvSpPr>
            <a:spLocks noGrp="1"/>
          </p:cNvSpPr>
          <p:nvPr>
            <p:ph type="subTitle" idx="1"/>
          </p:nvPr>
        </p:nvSpPr>
        <p:spPr/>
        <p:txBody>
          <a:bodyPr/>
          <a:lstStyle/>
          <a:p>
            <a:r>
              <a:rPr lang="en-US" dirty="0" smtClean="0"/>
              <a:t>Al Wilkinson</a:t>
            </a:r>
            <a:endParaRPr lang="en-US" dirty="0"/>
          </a:p>
        </p:txBody>
      </p:sp>
    </p:spTree>
    <p:extLst>
      <p:ext uri="{BB962C8B-B14F-4D97-AF65-F5344CB8AC3E}">
        <p14:creationId xmlns:p14="http://schemas.microsoft.com/office/powerpoint/2010/main" val="3424236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Elements of Good Design</a:t>
            </a:r>
            <a:endParaRPr lang="en-US" dirty="0"/>
          </a:p>
        </p:txBody>
      </p:sp>
      <p:pic>
        <p:nvPicPr>
          <p:cNvPr id="4" name="Picture 3" descr="Graphics for UX Prezi-40.png"/>
          <p:cNvPicPr>
            <a:picLocks noChangeAspect="1"/>
          </p:cNvPicPr>
          <p:nvPr/>
        </p:nvPicPr>
        <p:blipFill>
          <a:blip r:embed="rId3" cstate="print"/>
          <a:stretch>
            <a:fillRect/>
          </a:stretch>
        </p:blipFill>
        <p:spPr>
          <a:xfrm>
            <a:off x="4433903" y="1867659"/>
            <a:ext cx="6185929" cy="3113538"/>
          </a:xfrm>
          <a:prstGeom prst="rect">
            <a:avLst/>
          </a:prstGeom>
        </p:spPr>
      </p:pic>
    </p:spTree>
    <p:extLst>
      <p:ext uri="{BB962C8B-B14F-4D97-AF65-F5344CB8AC3E}">
        <p14:creationId xmlns:p14="http://schemas.microsoft.com/office/powerpoint/2010/main" val="2802282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Navigation</a:t>
            </a:r>
            <a:endParaRPr lang="en-US" dirty="0"/>
          </a:p>
        </p:txBody>
      </p:sp>
      <p:sp>
        <p:nvSpPr>
          <p:cNvPr id="3" name="Content Placeholder 2"/>
          <p:cNvSpPr>
            <a:spLocks noGrp="1"/>
          </p:cNvSpPr>
          <p:nvPr>
            <p:ph idx="1"/>
          </p:nvPr>
        </p:nvSpPr>
        <p:spPr/>
        <p:txBody>
          <a:bodyPr/>
          <a:lstStyle/>
          <a:p>
            <a:r>
              <a:rPr lang="en-US" dirty="0"/>
              <a:t>Tells user where they are</a:t>
            </a:r>
          </a:p>
          <a:p>
            <a:r>
              <a:rPr lang="en-US" dirty="0"/>
              <a:t>Shows the user where they can go and how to get there</a:t>
            </a:r>
          </a:p>
          <a:p>
            <a:r>
              <a:rPr lang="en-US" dirty="0"/>
              <a:t>Shows user how they can go back</a:t>
            </a:r>
          </a:p>
          <a:p>
            <a:r>
              <a:rPr lang="en-US" dirty="0"/>
              <a:t>Provides users with alternatives</a:t>
            </a:r>
          </a:p>
          <a:p>
            <a:r>
              <a:rPr lang="en-US" dirty="0"/>
              <a:t>Is obvious to the user</a:t>
            </a:r>
          </a:p>
          <a:p>
            <a:r>
              <a:rPr lang="en-US" dirty="0"/>
              <a:t>Matches the user’s mental model</a:t>
            </a:r>
          </a:p>
        </p:txBody>
      </p:sp>
    </p:spTree>
    <p:extLst>
      <p:ext uri="{BB962C8B-B14F-4D97-AF65-F5344CB8AC3E}">
        <p14:creationId xmlns:p14="http://schemas.microsoft.com/office/powerpoint/2010/main" val="1216453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Challenging The Norm</a:t>
            </a:r>
            <a:endParaRPr lang="en-US" dirty="0"/>
          </a:p>
        </p:txBody>
      </p:sp>
      <p:sp>
        <p:nvSpPr>
          <p:cNvPr id="3" name="Content Placeholder 2"/>
          <p:cNvSpPr>
            <a:spLocks noGrp="1"/>
          </p:cNvSpPr>
          <p:nvPr>
            <p:ph idx="1"/>
          </p:nvPr>
        </p:nvSpPr>
        <p:spPr/>
        <p:txBody>
          <a:bodyPr/>
          <a:lstStyle/>
          <a:p>
            <a:endParaRPr lang="en-US" dirty="0"/>
          </a:p>
        </p:txBody>
      </p:sp>
      <p:pic>
        <p:nvPicPr>
          <p:cNvPr id="4" name="Picture 2" descr="C:\Users\kvanallen\Desktop\normanburners.jpg"/>
          <p:cNvPicPr>
            <a:picLocks noChangeAspect="1" noChangeArrowheads="1"/>
          </p:cNvPicPr>
          <p:nvPr/>
        </p:nvPicPr>
        <p:blipFill>
          <a:blip r:embed="rId3" cstate="print"/>
          <a:srcRect/>
          <a:stretch>
            <a:fillRect/>
          </a:stretch>
        </p:blipFill>
        <p:spPr bwMode="auto">
          <a:xfrm>
            <a:off x="5578190" y="1214628"/>
            <a:ext cx="3897355" cy="4419600"/>
          </a:xfrm>
          <a:prstGeom prst="rect">
            <a:avLst/>
          </a:prstGeom>
          <a:noFill/>
        </p:spPr>
      </p:pic>
    </p:spTree>
    <p:extLst>
      <p:ext uri="{BB962C8B-B14F-4D97-AF65-F5344CB8AC3E}">
        <p14:creationId xmlns:p14="http://schemas.microsoft.com/office/powerpoint/2010/main" val="48300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Hierarchy</a:t>
            </a:r>
            <a:endParaRPr lang="en-US" dirty="0"/>
          </a:p>
        </p:txBody>
      </p:sp>
      <p:sp>
        <p:nvSpPr>
          <p:cNvPr id="3" name="Content Placeholder 2"/>
          <p:cNvSpPr>
            <a:spLocks noGrp="1"/>
          </p:cNvSpPr>
          <p:nvPr>
            <p:ph idx="1"/>
          </p:nvPr>
        </p:nvSpPr>
        <p:spPr/>
        <p:txBody>
          <a:bodyPr/>
          <a:lstStyle/>
          <a:p>
            <a:pPr marL="0" indent="0" algn="ctr">
              <a:buNone/>
            </a:pPr>
            <a:r>
              <a:rPr lang="en-US" sz="8000" dirty="0" smtClean="0"/>
              <a:t>Least Important</a:t>
            </a:r>
          </a:p>
          <a:p>
            <a:pPr marL="0" indent="0" algn="ctr">
              <a:buNone/>
            </a:pPr>
            <a:endParaRPr lang="en-US" dirty="0" smtClean="0"/>
          </a:p>
          <a:p>
            <a:pPr marL="0" indent="0" algn="ctr">
              <a:buNone/>
            </a:pPr>
            <a:endParaRPr lang="en-US" dirty="0"/>
          </a:p>
          <a:p>
            <a:pPr marL="0" indent="0" algn="ctr">
              <a:buNone/>
            </a:pPr>
            <a:r>
              <a:rPr lang="en-US" sz="5400" dirty="0" smtClean="0"/>
              <a:t>Medium Importance</a:t>
            </a:r>
          </a:p>
          <a:p>
            <a:pPr marL="0" indent="0" algn="ctr">
              <a:buNone/>
            </a:pPr>
            <a:endParaRPr lang="en-US" dirty="0" smtClean="0"/>
          </a:p>
          <a:p>
            <a:pPr marL="0" indent="0" algn="ctr">
              <a:buNone/>
            </a:pPr>
            <a:endParaRPr lang="en-US" dirty="0"/>
          </a:p>
          <a:p>
            <a:pPr marL="0" indent="0" algn="ctr">
              <a:buNone/>
            </a:pPr>
            <a:r>
              <a:rPr lang="en-US" dirty="0" smtClean="0"/>
              <a:t>Most important information on the screen</a:t>
            </a:r>
            <a:endParaRPr lang="en-US" dirty="0"/>
          </a:p>
        </p:txBody>
      </p:sp>
    </p:spTree>
    <p:extLst>
      <p:ext uri="{BB962C8B-B14F-4D97-AF65-F5344CB8AC3E}">
        <p14:creationId xmlns:p14="http://schemas.microsoft.com/office/powerpoint/2010/main" val="128885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Conventions and Areas</a:t>
            </a:r>
            <a:endParaRPr lang="en-US" dirty="0"/>
          </a:p>
        </p:txBody>
      </p:sp>
      <p:sp>
        <p:nvSpPr>
          <p:cNvPr id="3" name="Content Placeholder 2"/>
          <p:cNvSpPr>
            <a:spLocks noGrp="1"/>
          </p:cNvSpPr>
          <p:nvPr>
            <p:ph idx="1"/>
          </p:nvPr>
        </p:nvSpPr>
        <p:spPr>
          <a:xfrm>
            <a:off x="3735453" y="863473"/>
            <a:ext cx="2345858" cy="5120640"/>
          </a:xfrm>
        </p:spPr>
        <p:txBody>
          <a:bodyPr/>
          <a:lstStyle/>
          <a:p>
            <a:r>
              <a:rPr lang="en-US" dirty="0" smtClean="0"/>
              <a:t>Looks the same, even in a different language</a:t>
            </a:r>
          </a:p>
          <a:p>
            <a:r>
              <a:rPr lang="en-US" dirty="0" smtClean="0"/>
              <a:t>What can we tell about this site?</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6363" y="-5207"/>
            <a:ext cx="4537406" cy="6858000"/>
          </a:xfrm>
          <a:prstGeom prst="rect">
            <a:avLst/>
          </a:prstGeom>
        </p:spPr>
      </p:pic>
    </p:spTree>
    <p:extLst>
      <p:ext uri="{BB962C8B-B14F-4D97-AF65-F5344CB8AC3E}">
        <p14:creationId xmlns:p14="http://schemas.microsoft.com/office/powerpoint/2010/main" val="290811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Conventions and Areas</a:t>
            </a:r>
            <a:endParaRPr lang="en-US" dirty="0"/>
          </a:p>
        </p:txBody>
      </p:sp>
      <p:sp>
        <p:nvSpPr>
          <p:cNvPr id="3" name="Content Placeholder 2"/>
          <p:cNvSpPr>
            <a:spLocks noGrp="1"/>
          </p:cNvSpPr>
          <p:nvPr>
            <p:ph idx="1"/>
          </p:nvPr>
        </p:nvSpPr>
        <p:spPr>
          <a:xfrm>
            <a:off x="3735453" y="863473"/>
            <a:ext cx="2345858" cy="5120640"/>
          </a:xfrm>
        </p:spPr>
        <p:txBody>
          <a:bodyPr/>
          <a:lstStyle/>
          <a:p>
            <a:r>
              <a:rPr lang="en-US" dirty="0" smtClean="0"/>
              <a:t>Good guessing!</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6363" y="0"/>
            <a:ext cx="4537406" cy="6858000"/>
          </a:xfrm>
          <a:prstGeom prst="rect">
            <a:avLst/>
          </a:prstGeom>
        </p:spPr>
      </p:pic>
    </p:spTree>
    <p:extLst>
      <p:ext uri="{BB962C8B-B14F-4D97-AF65-F5344CB8AC3E}">
        <p14:creationId xmlns:p14="http://schemas.microsoft.com/office/powerpoint/2010/main" val="386222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Page </a:t>
            </a:r>
            <a:r>
              <a:rPr lang="en-US" dirty="0" smtClean="0"/>
              <a:t>Layout</a:t>
            </a:r>
            <a:endParaRPr lang="en-US" dirty="0"/>
          </a:p>
        </p:txBody>
      </p:sp>
      <p:sp>
        <p:nvSpPr>
          <p:cNvPr id="3" name="Content Placeholder 2"/>
          <p:cNvSpPr>
            <a:spLocks noGrp="1"/>
          </p:cNvSpPr>
          <p:nvPr>
            <p:ph idx="1"/>
          </p:nvPr>
        </p:nvSpPr>
        <p:spPr>
          <a:xfrm>
            <a:off x="6827520" y="864108"/>
            <a:ext cx="4356947" cy="5120640"/>
          </a:xfrm>
        </p:spPr>
        <p:txBody>
          <a:bodyPr/>
          <a:lstStyle/>
          <a:p>
            <a:r>
              <a:rPr lang="en-US" dirty="0"/>
              <a:t>Above the fold</a:t>
            </a:r>
          </a:p>
          <a:p>
            <a:pPr lvl="1"/>
            <a:r>
              <a:rPr lang="en-US" dirty="0"/>
              <a:t>Portion of the page that is initially viewed without scrolling</a:t>
            </a:r>
          </a:p>
          <a:p>
            <a:pPr lvl="1"/>
            <a:r>
              <a:rPr lang="en-US" dirty="0"/>
              <a:t>Must contain critical information, navigation, context, links, and graphics</a:t>
            </a:r>
          </a:p>
          <a:p>
            <a:endParaRPr lang="en-US" dirty="0"/>
          </a:p>
          <a:p>
            <a:r>
              <a:rPr lang="en-US" dirty="0"/>
              <a:t>Below the fold</a:t>
            </a:r>
          </a:p>
          <a:p>
            <a:pPr lvl="1"/>
            <a:r>
              <a:rPr lang="en-US" dirty="0"/>
              <a:t>Requires scrolling to access</a:t>
            </a:r>
          </a:p>
          <a:p>
            <a:pPr lvl="1"/>
            <a:r>
              <a:rPr lang="en-US" dirty="0"/>
              <a:t>Should contain supporting information</a:t>
            </a:r>
          </a:p>
          <a:p>
            <a:pPr lvl="1"/>
            <a:r>
              <a:rPr lang="en-US" dirty="0"/>
              <a:t>Repeat navigation below the fold on long pages</a:t>
            </a:r>
          </a:p>
        </p:txBody>
      </p:sp>
      <p:pic>
        <p:nvPicPr>
          <p:cNvPr id="5" name="Picture 4" descr="3-27 the fold.png"/>
          <p:cNvPicPr>
            <a:picLocks noChangeAspect="1"/>
          </p:cNvPicPr>
          <p:nvPr/>
        </p:nvPicPr>
        <p:blipFill>
          <a:blip r:embed="rId3" cstate="print"/>
          <a:stretch>
            <a:fillRect/>
          </a:stretch>
        </p:blipFill>
        <p:spPr>
          <a:xfrm>
            <a:off x="3691854" y="385215"/>
            <a:ext cx="3037534" cy="6078426"/>
          </a:xfrm>
          <a:prstGeom prst="rect">
            <a:avLst/>
          </a:prstGeom>
        </p:spPr>
      </p:pic>
    </p:spTree>
    <p:extLst>
      <p:ext uri="{BB962C8B-B14F-4D97-AF65-F5344CB8AC3E}">
        <p14:creationId xmlns:p14="http://schemas.microsoft.com/office/powerpoint/2010/main" val="936353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Shapes</a:t>
            </a:r>
            <a:endParaRPr lang="en-US" dirty="0"/>
          </a:p>
        </p:txBody>
      </p:sp>
      <p:sp>
        <p:nvSpPr>
          <p:cNvPr id="3" name="Content Placeholder 2"/>
          <p:cNvSpPr>
            <a:spLocks noGrp="1"/>
          </p:cNvSpPr>
          <p:nvPr>
            <p:ph idx="1"/>
          </p:nvPr>
        </p:nvSpPr>
        <p:spPr/>
        <p:txBody>
          <a:bodyPr>
            <a:normAutofit/>
          </a:bodyPr>
          <a:lstStyle/>
          <a:p>
            <a:r>
              <a:rPr lang="en-US" dirty="0"/>
              <a:t>Research indicates </a:t>
            </a:r>
            <a:r>
              <a:rPr lang="en-US" dirty="0" smtClean="0"/>
              <a:t>people’s </a:t>
            </a:r>
            <a:r>
              <a:rPr lang="en-US" dirty="0"/>
              <a:t>eyes tend to move </a:t>
            </a:r>
            <a:r>
              <a:rPr lang="en-US" dirty="0" smtClean="0"/>
              <a:t>in specific patterns</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When we fight the brain’s expectations, software can seem difficult to use, or users may miss whole portions of the app</a:t>
            </a:r>
            <a:endParaRPr lang="en-US" dirty="0"/>
          </a:p>
        </p:txBody>
      </p:sp>
      <p:pic>
        <p:nvPicPr>
          <p:cNvPr id="4" name="Picture 3" descr="3-17 visual attention.png"/>
          <p:cNvPicPr>
            <a:picLocks noChangeAspect="1"/>
          </p:cNvPicPr>
          <p:nvPr/>
        </p:nvPicPr>
        <p:blipFill>
          <a:blip r:embed="rId3" cstate="print"/>
          <a:stretch>
            <a:fillRect/>
          </a:stretch>
        </p:blipFill>
        <p:spPr>
          <a:xfrm>
            <a:off x="5514073" y="1430485"/>
            <a:ext cx="4020220" cy="3787056"/>
          </a:xfrm>
          <a:prstGeom prst="rect">
            <a:avLst/>
          </a:prstGeom>
        </p:spPr>
      </p:pic>
    </p:spTree>
    <p:extLst>
      <p:ext uri="{BB962C8B-B14F-4D97-AF65-F5344CB8AC3E}">
        <p14:creationId xmlns:p14="http://schemas.microsoft.com/office/powerpoint/2010/main" val="2760396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Grouping</a:t>
            </a:r>
            <a:endParaRPr lang="en-US" dirty="0"/>
          </a:p>
        </p:txBody>
      </p:sp>
      <p:sp>
        <p:nvSpPr>
          <p:cNvPr id="3" name="Content Placeholder 2"/>
          <p:cNvSpPr>
            <a:spLocks noGrp="1"/>
          </p:cNvSpPr>
          <p:nvPr>
            <p:ph idx="1"/>
          </p:nvPr>
        </p:nvSpPr>
        <p:spPr/>
        <p:txBody>
          <a:bodyPr/>
          <a:lstStyle/>
          <a:p>
            <a:r>
              <a:rPr lang="en-US" dirty="0"/>
              <a:t>Gestalt refers to the human perceptual process that allows people to interpret stimuli </a:t>
            </a:r>
            <a:r>
              <a:rPr lang="en-US" dirty="0" smtClean="0"/>
              <a:t>holistically</a:t>
            </a:r>
          </a:p>
          <a:p>
            <a:r>
              <a:rPr lang="en-US" dirty="0" smtClean="0"/>
              <a:t>Gestalt </a:t>
            </a:r>
            <a:r>
              <a:rPr lang="en-US" dirty="0"/>
              <a:t>principles help designers control visual </a:t>
            </a:r>
            <a:r>
              <a:rPr lang="en-US" dirty="0" smtClean="0"/>
              <a:t>context</a:t>
            </a:r>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pic>
        <p:nvPicPr>
          <p:cNvPr id="4" name="Picture 3" descr="3-18 gestalt principles.png"/>
          <p:cNvPicPr>
            <a:picLocks noChangeAspect="1"/>
          </p:cNvPicPr>
          <p:nvPr/>
        </p:nvPicPr>
        <p:blipFill>
          <a:blip r:embed="rId3" cstate="print"/>
          <a:stretch>
            <a:fillRect/>
          </a:stretch>
        </p:blipFill>
        <p:spPr>
          <a:xfrm>
            <a:off x="4326468" y="2278330"/>
            <a:ext cx="6400800" cy="3332975"/>
          </a:xfrm>
          <a:prstGeom prst="rect">
            <a:avLst/>
          </a:prstGeom>
        </p:spPr>
      </p:pic>
    </p:spTree>
    <p:extLst>
      <p:ext uri="{BB962C8B-B14F-4D97-AF65-F5344CB8AC3E}">
        <p14:creationId xmlns:p14="http://schemas.microsoft.com/office/powerpoint/2010/main" val="528559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 Me Happy</a:t>
            </a:r>
            <a:endParaRPr lang="en-US" dirty="0"/>
          </a:p>
        </p:txBody>
      </p:sp>
      <p:sp>
        <p:nvSpPr>
          <p:cNvPr id="3" name="Content Placeholder 2"/>
          <p:cNvSpPr>
            <a:spLocks noGrp="1"/>
          </p:cNvSpPr>
          <p:nvPr>
            <p:ph idx="1"/>
          </p:nvPr>
        </p:nvSpPr>
        <p:spPr/>
        <p:txBody>
          <a:bodyPr/>
          <a:lstStyle/>
          <a:p>
            <a:r>
              <a:rPr lang="en-US" dirty="0" smtClean="0"/>
              <a:t>Colors set the tone for what you see</a:t>
            </a:r>
          </a:p>
          <a:p>
            <a:pPr lvl="1"/>
            <a:r>
              <a:rPr lang="en-US" dirty="0" smtClean="0"/>
              <a:t>Warm </a:t>
            </a:r>
            <a:r>
              <a:rPr lang="en-US" dirty="0"/>
              <a:t>colors – ranging from red-violet to yellow</a:t>
            </a:r>
          </a:p>
          <a:p>
            <a:pPr lvl="1"/>
            <a:r>
              <a:rPr lang="en-US" dirty="0"/>
              <a:t>Cool colors – ranging from violet to green-yellow</a:t>
            </a:r>
          </a:p>
          <a:p>
            <a:pPr lvl="1"/>
            <a:r>
              <a:rPr lang="en-US" dirty="0"/>
              <a:t>Complementary colors – colors that are directly opposite</a:t>
            </a:r>
          </a:p>
          <a:p>
            <a:pPr lvl="1"/>
            <a:r>
              <a:rPr lang="en-US" dirty="0"/>
              <a:t>Analogous colors – any 3 consecutive color segments</a:t>
            </a:r>
          </a:p>
          <a:p>
            <a:pPr lvl="1"/>
            <a:r>
              <a:rPr lang="en-US" dirty="0"/>
              <a:t>Split-complementary - two split colors adjacent to direct opposite complementary </a:t>
            </a:r>
          </a:p>
          <a:p>
            <a:pPr lvl="1"/>
            <a:r>
              <a:rPr lang="en-US" dirty="0"/>
              <a:t>Triadic colors – colors that are separated by 120 degrees</a:t>
            </a:r>
          </a:p>
          <a:p>
            <a:endParaRPr lang="en-US" dirty="0"/>
          </a:p>
          <a:p>
            <a:endParaRPr lang="en-US" dirty="0" smtClean="0"/>
          </a:p>
          <a:p>
            <a:endParaRPr lang="en-US" dirty="0"/>
          </a:p>
          <a:p>
            <a:endParaRPr lang="en-US" dirty="0" smtClean="0"/>
          </a:p>
          <a:p>
            <a:endParaRPr lang="en-US" dirty="0"/>
          </a:p>
        </p:txBody>
      </p:sp>
      <p:pic>
        <p:nvPicPr>
          <p:cNvPr id="4" name="Picture 6" descr="http://blog.divaathome.com/wp-content/uploads/2013/01/color-wheel.jpg"/>
          <p:cNvPicPr>
            <a:picLocks noChangeAspect="1" noChangeArrowheads="1"/>
          </p:cNvPicPr>
          <p:nvPr/>
        </p:nvPicPr>
        <p:blipFill>
          <a:blip r:embed="rId3" cstate="print"/>
          <a:srcRect t="5607" b="45794"/>
          <a:stretch>
            <a:fillRect/>
          </a:stretch>
        </p:blipFill>
        <p:spPr bwMode="auto">
          <a:xfrm>
            <a:off x="4313664" y="3823010"/>
            <a:ext cx="6267450" cy="1981200"/>
          </a:xfrm>
          <a:prstGeom prst="rect">
            <a:avLst/>
          </a:prstGeom>
          <a:noFill/>
        </p:spPr>
      </p:pic>
    </p:spTree>
    <p:extLst>
      <p:ext uri="{BB962C8B-B14F-4D97-AF65-F5344CB8AC3E}">
        <p14:creationId xmlns:p14="http://schemas.microsoft.com/office/powerpoint/2010/main" val="3421903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  I’m </a:t>
            </a:r>
            <a:r>
              <a:rPr lang="en-US" dirty="0" smtClean="0"/>
              <a:t>Al </a:t>
            </a:r>
            <a:r>
              <a:rPr lang="en-US" dirty="0" smtClean="0">
                <a:sym typeface="Wingdings" panose="05000000000000000000" pitchFamily="2" charset="2"/>
              </a:rPr>
              <a:t></a:t>
            </a:r>
            <a:endParaRPr lang="en-US" dirty="0"/>
          </a:p>
        </p:txBody>
      </p:sp>
      <p:sp>
        <p:nvSpPr>
          <p:cNvPr id="3" name="Content Placeholder 2"/>
          <p:cNvSpPr>
            <a:spLocks noGrp="1"/>
          </p:cNvSpPr>
          <p:nvPr>
            <p:ph idx="1"/>
          </p:nvPr>
        </p:nvSpPr>
        <p:spPr/>
        <p:txBody>
          <a:bodyPr/>
          <a:lstStyle/>
          <a:p>
            <a:r>
              <a:rPr lang="en-US" dirty="0"/>
              <a:t>First program in Logo in 1985 in 1st grade     #</a:t>
            </a:r>
            <a:r>
              <a:rPr lang="en-US" dirty="0" err="1"/>
              <a:t>loveatfirstbyte</a:t>
            </a:r>
            <a:endParaRPr lang="en-US" dirty="0"/>
          </a:p>
          <a:p>
            <a:r>
              <a:rPr lang="en-US" dirty="0"/>
              <a:t>Started HTML in 1996, led to web apps</a:t>
            </a:r>
          </a:p>
          <a:p>
            <a:r>
              <a:rPr lang="en-US" dirty="0"/>
              <a:t>Written device drivers, console apps, desktop apps, services, websites, and mobile apps</a:t>
            </a:r>
          </a:p>
          <a:p>
            <a:r>
              <a:rPr lang="en-US" dirty="0"/>
              <a:t>Worked as code monkey, </a:t>
            </a:r>
            <a:r>
              <a:rPr lang="en-US" dirty="0" err="1"/>
              <a:t>dev</a:t>
            </a:r>
            <a:r>
              <a:rPr lang="en-US" dirty="0"/>
              <a:t> team lead and manager, architect, and product lead</a:t>
            </a:r>
          </a:p>
          <a:p>
            <a:r>
              <a:rPr lang="en-US" dirty="0"/>
              <a:t>Currently at Balance Innovations working with web and mobile</a:t>
            </a:r>
          </a:p>
          <a:p>
            <a:r>
              <a:rPr lang="en-US" dirty="0"/>
              <a:t>Presentation available at: </a:t>
            </a:r>
            <a:r>
              <a:rPr lang="en-US" dirty="0">
                <a:hlinkClick r:id="rId3"/>
              </a:rPr>
              <a:t>https</a:t>
            </a:r>
            <a:r>
              <a:rPr lang="en-US">
                <a:hlinkClick r:id="rId3"/>
              </a:rPr>
              <a:t>://</a:t>
            </a:r>
            <a:r>
              <a:rPr lang="en-US" smtClean="0">
                <a:hlinkClick r:id="rId3"/>
              </a:rPr>
              <a:t>github.com/zealouscoder/presentations</a:t>
            </a:r>
            <a:endParaRPr lang="en-US" dirty="0" smtClean="0">
              <a:hlinkClick r:id="rId3"/>
            </a:endParaRPr>
          </a:p>
        </p:txBody>
      </p:sp>
    </p:spTree>
    <p:extLst>
      <p:ext uri="{BB962C8B-B14F-4D97-AF65-F5344CB8AC3E}">
        <p14:creationId xmlns:p14="http://schemas.microsoft.com/office/powerpoint/2010/main" val="3020484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 Me Happy</a:t>
            </a:r>
            <a:endParaRPr lang="en-US" dirty="0"/>
          </a:p>
        </p:txBody>
      </p:sp>
      <p:sp>
        <p:nvSpPr>
          <p:cNvPr id="3" name="Content Placeholder 2"/>
          <p:cNvSpPr>
            <a:spLocks noGrp="1"/>
          </p:cNvSpPr>
          <p:nvPr>
            <p:ph idx="1"/>
          </p:nvPr>
        </p:nvSpPr>
        <p:spPr/>
        <p:txBody>
          <a:bodyPr/>
          <a:lstStyle/>
          <a:p>
            <a:r>
              <a:rPr lang="en-US" dirty="0"/>
              <a:t>The brain naturally uses color as a cue to </a:t>
            </a:r>
            <a:r>
              <a:rPr lang="en-US" dirty="0" smtClean="0"/>
              <a:t>group objects and show relationships between them</a:t>
            </a:r>
          </a:p>
          <a:p>
            <a:endParaRPr lang="en-US" dirty="0" smtClean="0"/>
          </a:p>
          <a:p>
            <a:endParaRPr lang="en-US" dirty="0"/>
          </a:p>
          <a:p>
            <a:endParaRPr lang="en-US" dirty="0" smtClean="0"/>
          </a:p>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Color can help reinforce brands and common messages</a:t>
            </a:r>
            <a:endParaRPr lang="en-US" dirty="0"/>
          </a:p>
        </p:txBody>
      </p:sp>
      <p:pic>
        <p:nvPicPr>
          <p:cNvPr id="4" name="Picture 3" descr="3-45 color shows grouping.png"/>
          <p:cNvPicPr>
            <a:picLocks noChangeAspect="1"/>
          </p:cNvPicPr>
          <p:nvPr/>
        </p:nvPicPr>
        <p:blipFill>
          <a:blip r:embed="rId3" cstate="print"/>
          <a:stretch>
            <a:fillRect/>
          </a:stretch>
        </p:blipFill>
        <p:spPr>
          <a:xfrm>
            <a:off x="4528584" y="1752127"/>
            <a:ext cx="5996567" cy="3630594"/>
          </a:xfrm>
          <a:prstGeom prst="rect">
            <a:avLst/>
          </a:prstGeom>
        </p:spPr>
      </p:pic>
    </p:spTree>
    <p:extLst>
      <p:ext uri="{BB962C8B-B14F-4D97-AF65-F5344CB8AC3E}">
        <p14:creationId xmlns:p14="http://schemas.microsoft.com/office/powerpoint/2010/main" val="1385225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 Me Confused</a:t>
            </a:r>
            <a:endParaRPr lang="en-US" dirty="0"/>
          </a:p>
        </p:txBody>
      </p:sp>
      <p:sp>
        <p:nvSpPr>
          <p:cNvPr id="3" name="Content Placeholder 2"/>
          <p:cNvSpPr>
            <a:spLocks noGrp="1"/>
          </p:cNvSpPr>
          <p:nvPr>
            <p:ph idx="1"/>
          </p:nvPr>
        </p:nvSpPr>
        <p:spPr/>
        <p:txBody>
          <a:bodyPr/>
          <a:lstStyle/>
          <a:p>
            <a:r>
              <a:rPr lang="en-US" dirty="0" smtClean="0"/>
              <a:t>Not all color usage is </a:t>
            </a:r>
            <a:r>
              <a:rPr lang="en-US" dirty="0" smtClean="0"/>
              <a:t>good</a:t>
            </a:r>
            <a:endParaRPr lang="en-US" dirty="0" smtClean="0"/>
          </a:p>
          <a:p>
            <a:r>
              <a:rPr lang="en-US" dirty="0" smtClean="0"/>
              <a:t>Approximately </a:t>
            </a:r>
            <a:r>
              <a:rPr lang="en-US" dirty="0"/>
              <a:t>9% of men and .5% of women are color deficient.</a:t>
            </a:r>
          </a:p>
          <a:p>
            <a:r>
              <a:rPr lang="en-US" dirty="0" smtClean="0"/>
              <a:t>How many colors is too many?</a:t>
            </a:r>
            <a:endParaRPr lang="en-US" dirty="0"/>
          </a:p>
        </p:txBody>
      </p:sp>
    </p:spTree>
    <p:extLst>
      <p:ext uri="{BB962C8B-B14F-4D97-AF65-F5344CB8AC3E}">
        <p14:creationId xmlns:p14="http://schemas.microsoft.com/office/powerpoint/2010/main" val="33175251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You Read Me Now?  Good.</a:t>
            </a:r>
            <a:endParaRPr lang="en-US" dirty="0"/>
          </a:p>
        </p:txBody>
      </p:sp>
      <p:sp>
        <p:nvSpPr>
          <p:cNvPr id="3" name="Content Placeholder 2"/>
          <p:cNvSpPr>
            <a:spLocks noGrp="1"/>
          </p:cNvSpPr>
          <p:nvPr>
            <p:ph idx="1"/>
          </p:nvPr>
        </p:nvSpPr>
        <p:spPr>
          <a:xfrm>
            <a:off x="3869268" y="864107"/>
            <a:ext cx="7315200" cy="5492087"/>
          </a:xfrm>
        </p:spPr>
        <p:txBody>
          <a:bodyPr>
            <a:normAutofit lnSpcReduction="10000"/>
          </a:bodyPr>
          <a:lstStyle/>
          <a:p>
            <a:r>
              <a:rPr lang="en-US" dirty="0" smtClean="0"/>
              <a:t>Fonts are graphical by nature</a:t>
            </a:r>
          </a:p>
          <a:p>
            <a:r>
              <a:rPr lang="en-US" dirty="0" smtClean="0"/>
              <a:t>Font Styles</a:t>
            </a:r>
          </a:p>
          <a:p>
            <a:pPr lvl="1"/>
            <a:r>
              <a:rPr lang="en-US" dirty="0">
                <a:latin typeface="Georgia" panose="02040502050405020303" pitchFamily="18" charset="0"/>
              </a:rPr>
              <a:t>Serif</a:t>
            </a:r>
          </a:p>
          <a:p>
            <a:pPr lvl="2"/>
            <a:r>
              <a:rPr lang="en-US" dirty="0">
                <a:latin typeface="Georgia" panose="02040502050405020303" pitchFamily="18" charset="0"/>
              </a:rPr>
              <a:t>Text has “serifs” or cross-lines at </a:t>
            </a:r>
            <a:r>
              <a:rPr lang="en-US" dirty="0" smtClean="0">
                <a:latin typeface="Georgia" panose="02040502050405020303" pitchFamily="18" charset="0"/>
              </a:rPr>
              <a:t>the </a:t>
            </a:r>
            <a:r>
              <a:rPr lang="en-US" dirty="0">
                <a:latin typeface="Georgia" panose="02040502050405020303" pitchFamily="18" charset="0"/>
              </a:rPr>
              <a:t>end of a stroke</a:t>
            </a:r>
          </a:p>
          <a:p>
            <a:pPr lvl="2"/>
            <a:r>
              <a:rPr lang="en-US" dirty="0">
                <a:latin typeface="Georgia" panose="02040502050405020303" pitchFamily="18" charset="0"/>
              </a:rPr>
              <a:t>Helps distinguish letters</a:t>
            </a:r>
          </a:p>
          <a:p>
            <a:pPr lvl="2"/>
            <a:r>
              <a:rPr lang="en-US" dirty="0">
                <a:latin typeface="Georgia" panose="02040502050405020303" pitchFamily="18" charset="0"/>
              </a:rPr>
              <a:t>Provides continuity for the reader’s eye</a:t>
            </a:r>
          </a:p>
          <a:p>
            <a:pPr lvl="1"/>
            <a:r>
              <a:rPr lang="en-US" dirty="0" smtClean="0"/>
              <a:t>Sans </a:t>
            </a:r>
            <a:r>
              <a:rPr lang="en-US" dirty="0"/>
              <a:t>Serif</a:t>
            </a:r>
          </a:p>
          <a:p>
            <a:pPr lvl="2"/>
            <a:r>
              <a:rPr lang="en-US" dirty="0"/>
              <a:t>Sans means without</a:t>
            </a:r>
          </a:p>
          <a:p>
            <a:pPr lvl="2"/>
            <a:r>
              <a:rPr lang="en-US" dirty="0"/>
              <a:t>Often preferred for its more casual </a:t>
            </a:r>
            <a:r>
              <a:rPr lang="en-US" dirty="0" smtClean="0"/>
              <a:t>look</a:t>
            </a:r>
          </a:p>
          <a:p>
            <a:r>
              <a:rPr lang="en-US" dirty="0" smtClean="0"/>
              <a:t>Font Treatments</a:t>
            </a:r>
          </a:p>
          <a:p>
            <a:pPr lvl="1"/>
            <a:r>
              <a:rPr lang="en-US" u="sng" dirty="0"/>
              <a:t>Underlining</a:t>
            </a:r>
          </a:p>
          <a:p>
            <a:pPr lvl="2"/>
            <a:r>
              <a:rPr lang="en-US" dirty="0"/>
              <a:t>Reserve only for clickable text</a:t>
            </a:r>
          </a:p>
          <a:p>
            <a:pPr lvl="1"/>
            <a:r>
              <a:rPr lang="en-US" i="1" dirty="0" smtClean="0"/>
              <a:t>Italics</a:t>
            </a:r>
            <a:endParaRPr lang="en-US" i="1" dirty="0"/>
          </a:p>
          <a:p>
            <a:pPr lvl="2"/>
            <a:r>
              <a:rPr lang="en-US" dirty="0"/>
              <a:t>Use sparingly for </a:t>
            </a:r>
            <a:r>
              <a:rPr lang="en-US" dirty="0" smtClean="0"/>
              <a:t>emphasis</a:t>
            </a:r>
          </a:p>
          <a:p>
            <a:pPr lvl="1"/>
            <a:r>
              <a:rPr lang="en-US" dirty="0" smtClean="0"/>
              <a:t>ALL </a:t>
            </a:r>
            <a:r>
              <a:rPr lang="en-US" dirty="0"/>
              <a:t>CAPS </a:t>
            </a:r>
          </a:p>
          <a:p>
            <a:pPr lvl="2"/>
            <a:r>
              <a:rPr lang="en-US" dirty="0"/>
              <a:t>Avoid, degrades reading performance 14-20</a:t>
            </a:r>
            <a:r>
              <a:rPr lang="en-US" dirty="0" smtClean="0"/>
              <a:t>%</a:t>
            </a:r>
          </a:p>
          <a:p>
            <a:r>
              <a:rPr lang="en-US" dirty="0" smtClean="0"/>
              <a:t>Different fonts: </a:t>
            </a:r>
            <a:r>
              <a:rPr lang="en-US" dirty="0"/>
              <a:t>http://www.typewolf.com/blog/industry-leading-designers-share-their-favorite-typefaces</a:t>
            </a:r>
            <a:endParaRPr lang="en-US" dirty="0" smtClean="0"/>
          </a:p>
        </p:txBody>
      </p:sp>
      <p:pic>
        <p:nvPicPr>
          <p:cNvPr id="4" name="Picture 3" descr="3-73 font style.png"/>
          <p:cNvPicPr>
            <a:picLocks noChangeAspect="1"/>
          </p:cNvPicPr>
          <p:nvPr/>
        </p:nvPicPr>
        <p:blipFill>
          <a:blip r:embed="rId3" cstate="print"/>
          <a:stretch>
            <a:fillRect/>
          </a:stretch>
        </p:blipFill>
        <p:spPr>
          <a:xfrm>
            <a:off x="9908658" y="1904423"/>
            <a:ext cx="1077678" cy="1987353"/>
          </a:xfrm>
          <a:prstGeom prst="rect">
            <a:avLst/>
          </a:prstGeom>
        </p:spPr>
      </p:pic>
    </p:spTree>
    <p:extLst>
      <p:ext uri="{BB962C8B-B14F-4D97-AF65-F5344CB8AC3E}">
        <p14:creationId xmlns:p14="http://schemas.microsoft.com/office/powerpoint/2010/main" val="11442912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 Now!</a:t>
            </a:r>
            <a:endParaRPr lang="en-US" dirty="0"/>
          </a:p>
        </p:txBody>
      </p:sp>
      <p:sp>
        <p:nvSpPr>
          <p:cNvPr id="3" name="Content Placeholder 2"/>
          <p:cNvSpPr>
            <a:spLocks noGrp="1"/>
          </p:cNvSpPr>
          <p:nvPr>
            <p:ph idx="1"/>
          </p:nvPr>
        </p:nvSpPr>
        <p:spPr/>
        <p:txBody>
          <a:bodyPr/>
          <a:lstStyle/>
          <a:p>
            <a:r>
              <a:rPr lang="en-US" dirty="0" smtClean="0"/>
              <a:t>At some point, the user will read the words</a:t>
            </a:r>
          </a:p>
          <a:p>
            <a:r>
              <a:rPr lang="en-US" dirty="0" smtClean="0"/>
              <a:t>Use active voice</a:t>
            </a:r>
          </a:p>
          <a:p>
            <a:r>
              <a:rPr lang="en-US" dirty="0" smtClean="0"/>
              <a:t>Strive for precise meaning</a:t>
            </a:r>
          </a:p>
          <a:p>
            <a:r>
              <a:rPr lang="en-US" dirty="0" smtClean="0"/>
              <a:t>Keep it short and simple</a:t>
            </a:r>
          </a:p>
          <a:p>
            <a:r>
              <a:rPr lang="en-US" dirty="0" smtClean="0"/>
              <a:t>Remove repetition</a:t>
            </a:r>
            <a:endParaRPr lang="en-US" dirty="0"/>
          </a:p>
        </p:txBody>
      </p:sp>
    </p:spTree>
    <p:extLst>
      <p:ext uri="{BB962C8B-B14F-4D97-AF65-F5344CB8AC3E}">
        <p14:creationId xmlns:p14="http://schemas.microsoft.com/office/powerpoint/2010/main" val="2614975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Watch Their Eyes Not Their Words</a:t>
            </a:r>
            <a:endParaRPr lang="en-US" dirty="0"/>
          </a:p>
        </p:txBody>
      </p:sp>
      <p:sp>
        <p:nvSpPr>
          <p:cNvPr id="3" name="Content Placeholder 2"/>
          <p:cNvSpPr>
            <a:spLocks noGrp="1"/>
          </p:cNvSpPr>
          <p:nvPr>
            <p:ph idx="1"/>
          </p:nvPr>
        </p:nvSpPr>
        <p:spPr/>
        <p:txBody>
          <a:bodyPr/>
          <a:lstStyle/>
          <a:p>
            <a:endParaRPr lang="en-US" dirty="0" smtClean="0"/>
          </a:p>
          <a:p>
            <a:r>
              <a:rPr lang="en-US" dirty="0" smtClean="0"/>
              <a:t>Eyes fix and scan</a:t>
            </a:r>
          </a:p>
          <a:p>
            <a:pPr marL="0" indent="0">
              <a:buNone/>
            </a:pPr>
            <a:r>
              <a:rPr lang="en-US" dirty="0"/>
              <a:t> </a:t>
            </a:r>
            <a:r>
              <a:rPr lang="en-US" dirty="0" smtClean="0"/>
              <a:t>   to read text</a:t>
            </a:r>
          </a:p>
          <a:p>
            <a:pPr marL="0" indent="0">
              <a:buNone/>
            </a:pPr>
            <a:endParaRPr lang="en-US" dirty="0"/>
          </a:p>
          <a:p>
            <a:pPr marL="0" indent="0">
              <a:buNone/>
            </a:pPr>
            <a:endParaRPr lang="en-US" dirty="0" smtClean="0"/>
          </a:p>
          <a:p>
            <a:endParaRPr lang="en-US" dirty="0" smtClean="0"/>
          </a:p>
          <a:p>
            <a:endParaRPr lang="en-US" dirty="0"/>
          </a:p>
          <a:p>
            <a:r>
              <a:rPr lang="en-US" dirty="0" smtClean="0"/>
              <a:t>Users fixate on the </a:t>
            </a:r>
          </a:p>
          <a:p>
            <a:pPr marL="0" indent="0">
              <a:buNone/>
            </a:pPr>
            <a:r>
              <a:rPr lang="en-US" dirty="0"/>
              <a:t> </a:t>
            </a:r>
            <a:r>
              <a:rPr lang="en-US" dirty="0" smtClean="0"/>
              <a:t>   part of the page </a:t>
            </a:r>
          </a:p>
          <a:p>
            <a:pPr marL="0" indent="0">
              <a:buNone/>
            </a:pPr>
            <a:r>
              <a:rPr lang="en-US" dirty="0"/>
              <a:t> </a:t>
            </a:r>
            <a:r>
              <a:rPr lang="en-US" dirty="0" smtClean="0"/>
              <a:t>   they identify as </a:t>
            </a:r>
          </a:p>
          <a:p>
            <a:pPr marL="0" indent="0">
              <a:buNone/>
            </a:pPr>
            <a:r>
              <a:rPr lang="en-US" dirty="0"/>
              <a:t> </a:t>
            </a:r>
            <a:r>
              <a:rPr lang="en-US" dirty="0" smtClean="0"/>
              <a:t>   meeting their need</a:t>
            </a:r>
          </a:p>
          <a:p>
            <a:endParaRPr lang="en-US" dirty="0" smtClean="0"/>
          </a:p>
        </p:txBody>
      </p:sp>
      <p:pic>
        <p:nvPicPr>
          <p:cNvPr id="4" name="Picture 3" descr="3-11 eye movement.png"/>
          <p:cNvPicPr>
            <a:picLocks noChangeAspect="1"/>
          </p:cNvPicPr>
          <p:nvPr/>
        </p:nvPicPr>
        <p:blipFill>
          <a:blip r:embed="rId3" cstate="print"/>
          <a:stretch>
            <a:fillRect/>
          </a:stretch>
        </p:blipFill>
        <p:spPr>
          <a:xfrm>
            <a:off x="5990970" y="864108"/>
            <a:ext cx="5193498" cy="254703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5912" y="3660648"/>
            <a:ext cx="4238625" cy="2324100"/>
          </a:xfrm>
          <a:prstGeom prst="rect">
            <a:avLst/>
          </a:prstGeom>
        </p:spPr>
      </p:pic>
    </p:spTree>
    <p:extLst>
      <p:ext uri="{BB962C8B-B14F-4D97-AF65-F5344CB8AC3E}">
        <p14:creationId xmlns:p14="http://schemas.microsoft.com/office/powerpoint/2010/main" val="9735925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  Real Examples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68738" y="1366837"/>
            <a:ext cx="7315200" cy="4114800"/>
          </a:xfrm>
        </p:spPr>
      </p:pic>
    </p:spTree>
    <p:extLst>
      <p:ext uri="{BB962C8B-B14F-4D97-AF65-F5344CB8AC3E}">
        <p14:creationId xmlns:p14="http://schemas.microsoft.com/office/powerpoint/2010/main" val="31270954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Look!</a:t>
            </a:r>
            <a:r>
              <a:rPr lang="en-US" dirty="0"/>
              <a:t> </a:t>
            </a:r>
            <a:r>
              <a:rPr lang="en-US" dirty="0" smtClean="0"/>
              <a:t> Real Examples</a:t>
            </a:r>
            <a:endParaRPr lang="en-US" dirty="0"/>
          </a:p>
        </p:txBody>
      </p:sp>
      <p:sp>
        <p:nvSpPr>
          <p:cNvPr id="3" name="Content Placeholder 2"/>
          <p:cNvSpPr>
            <a:spLocks noGrp="1"/>
          </p:cNvSpPr>
          <p:nvPr>
            <p:ph idx="1"/>
          </p:nvPr>
        </p:nvSpPr>
        <p:spPr/>
        <p:txBody>
          <a:bodyPr/>
          <a:lstStyle/>
          <a:p>
            <a:r>
              <a:rPr lang="en-US" dirty="0" smtClean="0"/>
              <a:t>Green vs Red “Get Started Now!” button – 21% more clicked Red</a:t>
            </a:r>
          </a:p>
          <a:p>
            <a:endParaRPr lang="en-US" dirty="0" smtClean="0"/>
          </a:p>
          <a:p>
            <a:endParaRPr lang="en-US" dirty="0" smtClean="0"/>
          </a:p>
          <a:p>
            <a:endParaRPr lang="en-US" dirty="0" smtClean="0"/>
          </a:p>
          <a:p>
            <a:endParaRPr lang="en-US" dirty="0"/>
          </a:p>
          <a:p>
            <a:endParaRPr lang="en-US" dirty="0" smtClean="0"/>
          </a:p>
          <a:p>
            <a:endParaRPr lang="en-US" dirty="0" smtClean="0"/>
          </a:p>
          <a:p>
            <a:r>
              <a:rPr lang="en-US" dirty="0" smtClean="0"/>
              <a:t>Human photo over icon “Contact” link – up to 50% increase clicks</a:t>
            </a:r>
          </a:p>
          <a:p>
            <a:endParaRPr lang="en-US" dirty="0" smtClean="0"/>
          </a:p>
          <a:p>
            <a:endParaRPr lang="en-US" dirty="0"/>
          </a:p>
          <a:p>
            <a:endParaRPr lang="en-US" dirty="0" smtClean="0"/>
          </a:p>
          <a:p>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9627" y="1378271"/>
            <a:ext cx="4305675" cy="22906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6273" y="4232367"/>
            <a:ext cx="3952381" cy="1752381"/>
          </a:xfrm>
          <a:prstGeom prst="rect">
            <a:avLst/>
          </a:prstGeom>
        </p:spPr>
      </p:pic>
    </p:spTree>
    <p:extLst>
      <p:ext uri="{BB962C8B-B14F-4D97-AF65-F5344CB8AC3E}">
        <p14:creationId xmlns:p14="http://schemas.microsoft.com/office/powerpoint/2010/main" val="12353591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Look!</a:t>
            </a:r>
            <a:r>
              <a:rPr lang="en-US" dirty="0"/>
              <a:t> </a:t>
            </a:r>
            <a:r>
              <a:rPr lang="en-US" dirty="0" smtClean="0"/>
              <a:t> Real Examples</a:t>
            </a:r>
            <a:endParaRPr lang="en-US" dirty="0"/>
          </a:p>
        </p:txBody>
      </p:sp>
      <p:sp>
        <p:nvSpPr>
          <p:cNvPr id="3" name="Content Placeholder 2"/>
          <p:cNvSpPr>
            <a:spLocks noGrp="1"/>
          </p:cNvSpPr>
          <p:nvPr>
            <p:ph idx="1"/>
          </p:nvPr>
        </p:nvSpPr>
        <p:spPr/>
        <p:txBody>
          <a:bodyPr/>
          <a:lstStyle/>
          <a:p>
            <a:r>
              <a:rPr lang="en-US" dirty="0" smtClean="0"/>
              <a:t>Adding “It’s free!” increased conversion rate by 28%</a:t>
            </a:r>
          </a:p>
          <a:p>
            <a:endParaRPr lang="en-US" dirty="0"/>
          </a:p>
          <a:p>
            <a:endParaRPr lang="en-US" dirty="0" smtClean="0"/>
          </a:p>
          <a:p>
            <a:r>
              <a:rPr lang="en-US" dirty="0" smtClean="0"/>
              <a:t>Single </a:t>
            </a:r>
            <a:r>
              <a:rPr lang="en-US" dirty="0"/>
              <a:t>Page </a:t>
            </a:r>
            <a:r>
              <a:rPr lang="en-US" dirty="0" smtClean="0"/>
              <a:t>over </a:t>
            </a:r>
            <a:r>
              <a:rPr lang="en-US" dirty="0"/>
              <a:t>Multi-Step </a:t>
            </a:r>
            <a:r>
              <a:rPr lang="en-US" dirty="0" smtClean="0"/>
              <a:t>Checkout increased sales by 21.8%</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9960" y="1357856"/>
            <a:ext cx="4191000" cy="66675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3575" y="2610108"/>
            <a:ext cx="1864360" cy="361685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9224" y="2621397"/>
            <a:ext cx="1856571" cy="1751365"/>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20951" y="2622735"/>
            <a:ext cx="1844488" cy="2637618"/>
          </a:xfrm>
          <a:prstGeom prst="rect">
            <a:avLst/>
          </a:prstGeom>
        </p:spPr>
      </p:pic>
    </p:spTree>
    <p:extLst>
      <p:ext uri="{BB962C8B-B14F-4D97-AF65-F5344CB8AC3E}">
        <p14:creationId xmlns:p14="http://schemas.microsoft.com/office/powerpoint/2010/main" val="38059011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Reality, </a:t>
            </a:r>
            <a:br>
              <a:rPr lang="en-US" dirty="0" smtClean="0"/>
            </a:br>
            <a:r>
              <a:rPr lang="en-US" dirty="0" smtClean="0"/>
              <a:t>It Depends…</a:t>
            </a:r>
            <a:endParaRPr lang="en-US" dirty="0"/>
          </a:p>
        </p:txBody>
      </p:sp>
      <p:sp>
        <p:nvSpPr>
          <p:cNvPr id="3" name="Content Placeholder 2"/>
          <p:cNvSpPr>
            <a:spLocks noGrp="1"/>
          </p:cNvSpPr>
          <p:nvPr>
            <p:ph idx="1"/>
          </p:nvPr>
        </p:nvSpPr>
        <p:spPr/>
        <p:txBody>
          <a:bodyPr/>
          <a:lstStyle/>
          <a:p>
            <a:r>
              <a:rPr lang="en-US" dirty="0"/>
              <a:t>Make it pretty, but focus on </a:t>
            </a:r>
            <a:r>
              <a:rPr lang="en-US" dirty="0" smtClean="0"/>
              <a:t>usable</a:t>
            </a:r>
            <a:endParaRPr lang="en-US" dirty="0"/>
          </a:p>
          <a:p>
            <a:r>
              <a:rPr lang="en-US" dirty="0" smtClean="0"/>
              <a:t>All rules, conventions, standards, patterns, </a:t>
            </a:r>
            <a:r>
              <a:rPr lang="en-US" dirty="0" smtClean="0"/>
              <a:t>etc. </a:t>
            </a:r>
            <a:r>
              <a:rPr lang="en-US" dirty="0" smtClean="0"/>
              <a:t>can potentially be thrown out the </a:t>
            </a:r>
            <a:r>
              <a:rPr lang="en-US" dirty="0" smtClean="0"/>
              <a:t>window</a:t>
            </a:r>
            <a:endParaRPr lang="en-US" dirty="0"/>
          </a:p>
          <a:p>
            <a:endParaRPr lang="en-US" dirty="0" smtClean="0"/>
          </a:p>
          <a:p>
            <a:endParaRPr lang="en-US" dirty="0"/>
          </a:p>
          <a:p>
            <a:endParaRPr lang="en-US" dirty="0" smtClean="0"/>
          </a:p>
          <a:p>
            <a:endParaRPr lang="en-US" dirty="0"/>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7873" y="3224453"/>
            <a:ext cx="7037989" cy="2065375"/>
          </a:xfrm>
          <a:prstGeom prst="rect">
            <a:avLst/>
          </a:prstGeom>
        </p:spPr>
      </p:pic>
    </p:spTree>
    <p:extLst>
      <p:ext uri="{BB962C8B-B14F-4D97-AF65-F5344CB8AC3E}">
        <p14:creationId xmlns:p14="http://schemas.microsoft.com/office/powerpoint/2010/main" val="26518230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a:t>
            </a:r>
            <a:endParaRPr lang="en-US" dirty="0"/>
          </a:p>
        </p:txBody>
      </p:sp>
      <p:sp>
        <p:nvSpPr>
          <p:cNvPr id="3" name="Content Placeholder 2"/>
          <p:cNvSpPr>
            <a:spLocks noGrp="1"/>
          </p:cNvSpPr>
          <p:nvPr>
            <p:ph idx="1"/>
          </p:nvPr>
        </p:nvSpPr>
        <p:spPr/>
        <p:txBody>
          <a:bodyPr/>
          <a:lstStyle/>
          <a:p>
            <a:r>
              <a:rPr lang="en-US" dirty="0" smtClean="0">
                <a:hlinkClick r:id="rId3"/>
              </a:rPr>
              <a:t>awilkinson@balanceinnovations.com</a:t>
            </a:r>
            <a:endParaRPr lang="en-US" dirty="0" smtClean="0"/>
          </a:p>
          <a:p>
            <a:r>
              <a:rPr lang="en-US" dirty="0" smtClean="0">
                <a:hlinkClick r:id="rId4"/>
              </a:rPr>
              <a:t>zealouscoder@gmail.com</a:t>
            </a:r>
            <a:endParaRPr lang="en-US" dirty="0" smtClean="0"/>
          </a:p>
          <a:p>
            <a:r>
              <a:rPr lang="en-US" dirty="0" smtClean="0"/>
              <a:t>@</a:t>
            </a:r>
            <a:r>
              <a:rPr lang="en-US" dirty="0" err="1" smtClean="0"/>
              <a:t>zealouscoder</a:t>
            </a:r>
            <a:endParaRPr lang="en-US" dirty="0" smtClean="0"/>
          </a:p>
          <a:p>
            <a:r>
              <a:rPr lang="en-US" dirty="0" smtClean="0"/>
              <a:t>Presentation: </a:t>
            </a:r>
            <a:r>
              <a:rPr lang="en-US" dirty="0" smtClean="0">
                <a:hlinkClick r:id="rId5"/>
              </a:rPr>
              <a:t>https://github.com/zealouscoder/presentations</a:t>
            </a:r>
            <a:endParaRPr lang="en-US" dirty="0" smtClean="0"/>
          </a:p>
          <a:p>
            <a:endParaRPr lang="en-US" dirty="0"/>
          </a:p>
        </p:txBody>
      </p:sp>
    </p:spTree>
    <p:extLst>
      <p:ext uri="{BB962C8B-B14F-4D97-AF65-F5344CB8AC3E}">
        <p14:creationId xmlns:p14="http://schemas.microsoft.com/office/powerpoint/2010/main" val="2471669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Are We Here?</a:t>
            </a:r>
          </a:p>
        </p:txBody>
      </p:sp>
      <p:sp>
        <p:nvSpPr>
          <p:cNvPr id="3" name="Content Placeholder 2"/>
          <p:cNvSpPr>
            <a:spLocks noGrp="1"/>
          </p:cNvSpPr>
          <p:nvPr>
            <p:ph idx="1"/>
          </p:nvPr>
        </p:nvSpPr>
        <p:spPr/>
        <p:txBody>
          <a:bodyPr/>
          <a:lstStyle/>
          <a:p>
            <a:r>
              <a:rPr lang="en-US" dirty="0" smtClean="0"/>
              <a:t>To understand how users approach and interact with software</a:t>
            </a:r>
          </a:p>
        </p:txBody>
      </p:sp>
    </p:spTree>
    <p:extLst>
      <p:ext uri="{BB962C8B-B14F-4D97-AF65-F5344CB8AC3E}">
        <p14:creationId xmlns:p14="http://schemas.microsoft.com/office/powerpoint/2010/main" val="1953111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Few Terms So We Speak The Same English</a:t>
            </a:r>
            <a:endParaRPr lang="en-US" dirty="0"/>
          </a:p>
        </p:txBody>
      </p:sp>
      <p:sp>
        <p:nvSpPr>
          <p:cNvPr id="3" name="Content Placeholder 2"/>
          <p:cNvSpPr>
            <a:spLocks noGrp="1"/>
          </p:cNvSpPr>
          <p:nvPr>
            <p:ph idx="1"/>
          </p:nvPr>
        </p:nvSpPr>
        <p:spPr/>
        <p:txBody>
          <a:bodyPr/>
          <a:lstStyle/>
          <a:p>
            <a:r>
              <a:rPr lang="en-US" dirty="0"/>
              <a:t>App / </a:t>
            </a:r>
            <a:r>
              <a:rPr lang="en-US" dirty="0" smtClean="0"/>
              <a:t>Software / Application</a:t>
            </a:r>
          </a:p>
          <a:p>
            <a:pPr lvl="1"/>
            <a:r>
              <a:rPr lang="en-US" dirty="0" smtClean="0"/>
              <a:t>Anything with a graphical interface you write and a user can use – desktop app, website / web app, mobile app, mobile website, </a:t>
            </a:r>
            <a:r>
              <a:rPr lang="en-US" dirty="0" err="1" smtClean="0"/>
              <a:t>etc</a:t>
            </a:r>
            <a:endParaRPr lang="en-US" dirty="0" smtClean="0"/>
          </a:p>
          <a:p>
            <a:r>
              <a:rPr lang="en-US" dirty="0" smtClean="0"/>
              <a:t>Graphical Interface / Graphical User Interface (GUI)</a:t>
            </a:r>
          </a:p>
          <a:p>
            <a:pPr lvl="1"/>
            <a:r>
              <a:rPr lang="en-US" dirty="0" smtClean="0"/>
              <a:t>The visual portion of any app </a:t>
            </a:r>
            <a:r>
              <a:rPr lang="en-US" dirty="0"/>
              <a:t>(</a:t>
            </a:r>
            <a:r>
              <a:rPr lang="en-US" dirty="0" smtClean="0"/>
              <a:t>that is not a console app) that provides a way for users to interact with the app</a:t>
            </a:r>
          </a:p>
          <a:p>
            <a:r>
              <a:rPr lang="en-US" dirty="0" smtClean="0"/>
              <a:t>UX / User Experience</a:t>
            </a:r>
          </a:p>
          <a:p>
            <a:pPr lvl="1"/>
            <a:r>
              <a:rPr lang="en-US" dirty="0" smtClean="0"/>
              <a:t>A person’s overall engagement with something, especially in terms </a:t>
            </a:r>
            <a:r>
              <a:rPr lang="en-US" dirty="0"/>
              <a:t>of how easy or pleasing it is to </a:t>
            </a:r>
            <a:r>
              <a:rPr lang="en-US" dirty="0" smtClean="0"/>
              <a:t>use</a:t>
            </a:r>
          </a:p>
          <a:p>
            <a:pPr lvl="1"/>
            <a:r>
              <a:rPr lang="en-US" dirty="0"/>
              <a:t>T</a:t>
            </a:r>
            <a:r>
              <a:rPr lang="en-US" dirty="0" smtClean="0"/>
              <a:t>he study and understanding of the user’s experience </a:t>
            </a:r>
            <a:r>
              <a:rPr lang="en-US" dirty="0" smtClean="0"/>
              <a:t>in order to </a:t>
            </a:r>
            <a:r>
              <a:rPr lang="en-US" dirty="0" smtClean="0"/>
              <a:t>improve it</a:t>
            </a:r>
            <a:endParaRPr lang="en-US" dirty="0"/>
          </a:p>
        </p:txBody>
      </p:sp>
    </p:spTree>
    <p:extLst>
      <p:ext uri="{BB962C8B-B14F-4D97-AF65-F5344CB8AC3E}">
        <p14:creationId xmlns:p14="http://schemas.microsoft.com/office/powerpoint/2010/main" val="1613155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Blocks</a:t>
            </a:r>
            <a:endParaRPr lang="en-US" dirty="0"/>
          </a:p>
        </p:txBody>
      </p:sp>
      <p:sp>
        <p:nvSpPr>
          <p:cNvPr id="3" name="Content Placeholder 2"/>
          <p:cNvSpPr>
            <a:spLocks noGrp="1"/>
          </p:cNvSpPr>
          <p:nvPr>
            <p:ph idx="1"/>
          </p:nvPr>
        </p:nvSpPr>
        <p:spPr/>
        <p:txBody>
          <a:bodyPr/>
          <a:lstStyle/>
          <a:p>
            <a:r>
              <a:rPr lang="en-US" dirty="0" smtClean="0"/>
              <a:t>The </a:t>
            </a:r>
            <a:r>
              <a:rPr lang="en-US" dirty="0"/>
              <a:t>User’s Mental Model </a:t>
            </a:r>
            <a:r>
              <a:rPr lang="en-US" dirty="0" smtClean="0"/>
              <a:t>– every user’s preconceived ideas and notions about any system they are going to use</a:t>
            </a:r>
          </a:p>
          <a:p>
            <a:r>
              <a:rPr lang="en-US" dirty="0" smtClean="0"/>
              <a:t>Every other system the user has previously used affects their mental model when they start to use your software</a:t>
            </a:r>
          </a:p>
          <a:p>
            <a:r>
              <a:rPr lang="en-US" dirty="0" smtClean="0"/>
              <a:t>Previous experiences may or may not be very applicable, but they will factor in</a:t>
            </a:r>
          </a:p>
        </p:txBody>
      </p:sp>
    </p:spTree>
    <p:extLst>
      <p:ext uri="{BB962C8B-B14F-4D97-AF65-F5344CB8AC3E}">
        <p14:creationId xmlns:p14="http://schemas.microsoft.com/office/powerpoint/2010/main" val="3439250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Passing The Rock</a:t>
            </a:r>
            <a:endParaRPr lang="en-US" dirty="0"/>
          </a:p>
        </p:txBody>
      </p:sp>
      <p:sp>
        <p:nvSpPr>
          <p:cNvPr id="3" name="Content Placeholder 2"/>
          <p:cNvSpPr>
            <a:spLocks noGrp="1"/>
          </p:cNvSpPr>
          <p:nvPr>
            <p:ph idx="1"/>
          </p:nvPr>
        </p:nvSpPr>
        <p:spPr/>
        <p:txBody>
          <a:bodyPr/>
          <a:lstStyle/>
          <a:p>
            <a:r>
              <a:rPr lang="en-US" dirty="0">
                <a:hlinkClick r:id="rId3"/>
              </a:rPr>
              <a:t>http://</a:t>
            </a:r>
            <a:r>
              <a:rPr lang="en-US" dirty="0" smtClean="0">
                <a:hlinkClick r:id="rId3"/>
              </a:rPr>
              <a:t>www.theinvisiblegorilla.com/videos.html</a:t>
            </a:r>
            <a:endParaRPr lang="en-US" dirty="0"/>
          </a:p>
        </p:txBody>
      </p:sp>
    </p:spTree>
    <p:extLst>
      <p:ext uri="{BB962C8B-B14F-4D97-AF65-F5344CB8AC3E}">
        <p14:creationId xmlns:p14="http://schemas.microsoft.com/office/powerpoint/2010/main" val="3853114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Mental Model Meets The Bear</a:t>
            </a:r>
            <a:endParaRPr lang="en-US" dirty="0"/>
          </a:p>
        </p:txBody>
      </p:sp>
      <p:sp>
        <p:nvSpPr>
          <p:cNvPr id="3" name="Content Placeholder 2"/>
          <p:cNvSpPr>
            <a:spLocks noGrp="1"/>
          </p:cNvSpPr>
          <p:nvPr>
            <p:ph idx="1"/>
          </p:nvPr>
        </p:nvSpPr>
        <p:spPr/>
        <p:txBody>
          <a:bodyPr/>
          <a:lstStyle/>
          <a:p>
            <a:r>
              <a:rPr lang="en-US" dirty="0" smtClean="0"/>
              <a:t>More </a:t>
            </a:r>
            <a:r>
              <a:rPr lang="en-US" dirty="0"/>
              <a:t>info at </a:t>
            </a:r>
            <a:r>
              <a:rPr lang="en-US" dirty="0">
                <a:hlinkClick r:id="rId3"/>
              </a:rPr>
              <a:t>http://www.theinvisiblegorilla.com</a:t>
            </a:r>
            <a:r>
              <a:rPr lang="en-US" dirty="0" smtClean="0">
                <a:hlinkClick r:id="rId3"/>
              </a:rPr>
              <a:t>/</a:t>
            </a:r>
            <a:endParaRPr lang="en-US" dirty="0" smtClean="0"/>
          </a:p>
          <a:p>
            <a:r>
              <a:rPr lang="en-US" dirty="0" smtClean="0"/>
              <a:t>This original video was created to </a:t>
            </a:r>
            <a:r>
              <a:rPr lang="en-US" dirty="0"/>
              <a:t>study </a:t>
            </a:r>
            <a:r>
              <a:rPr lang="en-US" dirty="0" smtClean="0"/>
              <a:t>change blindness</a:t>
            </a:r>
          </a:p>
          <a:p>
            <a:r>
              <a:rPr lang="en-US" dirty="0" smtClean="0"/>
              <a:t>Around 50% of participants did not see the gorilla or bear or other changes in different variations</a:t>
            </a:r>
          </a:p>
          <a:p>
            <a:r>
              <a:rPr lang="en-US" dirty="0" smtClean="0"/>
              <a:t>The research revealed two surprising observations</a:t>
            </a:r>
          </a:p>
          <a:p>
            <a:pPr lvl="1"/>
            <a:r>
              <a:rPr lang="en-US" dirty="0" smtClean="0"/>
              <a:t>We miss </a:t>
            </a:r>
            <a:r>
              <a:rPr lang="en-US" dirty="0"/>
              <a:t>a lot of what goes on around </a:t>
            </a:r>
            <a:r>
              <a:rPr lang="en-US" dirty="0" smtClean="0"/>
              <a:t>us</a:t>
            </a:r>
          </a:p>
          <a:p>
            <a:pPr lvl="1"/>
            <a:r>
              <a:rPr lang="en-US" dirty="0" smtClean="0"/>
              <a:t>We </a:t>
            </a:r>
            <a:r>
              <a:rPr lang="en-US" dirty="0"/>
              <a:t>have no idea that </a:t>
            </a:r>
            <a:r>
              <a:rPr lang="en-US" dirty="0" smtClean="0"/>
              <a:t>we miss </a:t>
            </a:r>
            <a:r>
              <a:rPr lang="en-US" dirty="0"/>
              <a:t>so much</a:t>
            </a:r>
            <a:endParaRPr lang="en-US" dirty="0" smtClean="0"/>
          </a:p>
          <a:p>
            <a:r>
              <a:rPr lang="en-US" dirty="0" smtClean="0"/>
              <a:t>Possible causes include:</a:t>
            </a:r>
          </a:p>
          <a:p>
            <a:pPr lvl="1"/>
            <a:r>
              <a:rPr lang="en-US" dirty="0"/>
              <a:t>Capacity</a:t>
            </a:r>
          </a:p>
          <a:p>
            <a:pPr lvl="1"/>
            <a:r>
              <a:rPr lang="en-US" dirty="0" smtClean="0"/>
              <a:t>Expectation</a:t>
            </a:r>
          </a:p>
          <a:p>
            <a:pPr lvl="1"/>
            <a:r>
              <a:rPr lang="en-US" dirty="0" smtClean="0"/>
              <a:t>Conspicuity</a:t>
            </a:r>
          </a:p>
          <a:p>
            <a:pPr lvl="1"/>
            <a:r>
              <a:rPr lang="en-US" dirty="0" smtClean="0"/>
              <a:t>Working Memory</a:t>
            </a:r>
          </a:p>
          <a:p>
            <a:pPr lvl="1"/>
            <a:r>
              <a:rPr lang="en-US" dirty="0"/>
              <a:t>Mental </a:t>
            </a:r>
            <a:r>
              <a:rPr lang="en-US" dirty="0" smtClean="0"/>
              <a:t>Workload</a:t>
            </a:r>
            <a:endParaRPr lang="en-US" dirty="0"/>
          </a:p>
        </p:txBody>
      </p:sp>
    </p:spTree>
    <p:extLst>
      <p:ext uri="{BB962C8B-B14F-4D97-AF65-F5344CB8AC3E}">
        <p14:creationId xmlns:p14="http://schemas.microsoft.com/office/powerpoint/2010/main" val="3877356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Is Going To Use My Software?</a:t>
            </a:r>
            <a:endParaRPr lang="en-US" dirty="0"/>
          </a:p>
        </p:txBody>
      </p:sp>
      <p:sp>
        <p:nvSpPr>
          <p:cNvPr id="3" name="Content Placeholder 2"/>
          <p:cNvSpPr>
            <a:spLocks noGrp="1"/>
          </p:cNvSpPr>
          <p:nvPr>
            <p:ph idx="1"/>
          </p:nvPr>
        </p:nvSpPr>
        <p:spPr/>
        <p:txBody>
          <a:bodyPr>
            <a:normAutofit/>
          </a:bodyPr>
          <a:lstStyle/>
          <a:p>
            <a:r>
              <a:rPr lang="en-US" dirty="0"/>
              <a:t>Identify your target </a:t>
            </a:r>
            <a:r>
              <a:rPr lang="en-US" dirty="0" smtClean="0"/>
              <a:t>audience</a:t>
            </a:r>
          </a:p>
          <a:p>
            <a:r>
              <a:rPr lang="en-US" dirty="0" smtClean="0"/>
              <a:t>What </a:t>
            </a:r>
            <a:r>
              <a:rPr lang="en-US" dirty="0"/>
              <a:t>is their level of technical </a:t>
            </a:r>
            <a:r>
              <a:rPr lang="en-US" dirty="0" smtClean="0"/>
              <a:t>ability?</a:t>
            </a:r>
          </a:p>
          <a:p>
            <a:r>
              <a:rPr lang="en-US" dirty="0" smtClean="0"/>
              <a:t>Is </a:t>
            </a:r>
            <a:r>
              <a:rPr lang="en-US" dirty="0"/>
              <a:t>your software something they are choosing to use or something they are forced to use?</a:t>
            </a:r>
          </a:p>
          <a:p>
            <a:r>
              <a:rPr lang="en-US" dirty="0" smtClean="0"/>
              <a:t>Will they be doing other things while using your software?</a:t>
            </a:r>
          </a:p>
          <a:p>
            <a:r>
              <a:rPr lang="en-US" dirty="0"/>
              <a:t>What devices are they using</a:t>
            </a:r>
            <a:r>
              <a:rPr lang="en-US" dirty="0" smtClean="0"/>
              <a:t>?</a:t>
            </a:r>
            <a:endParaRPr lang="en-US" dirty="0"/>
          </a:p>
        </p:txBody>
      </p:sp>
    </p:spTree>
    <p:extLst>
      <p:ext uri="{BB962C8B-B14F-4D97-AF65-F5344CB8AC3E}">
        <p14:creationId xmlns:p14="http://schemas.microsoft.com/office/powerpoint/2010/main" val="2564841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Drawing </a:t>
            </a:r>
            <a:r>
              <a:rPr lang="en-US" dirty="0" smtClean="0"/>
              <a:t>The User’s Attention</a:t>
            </a:r>
            <a:endParaRPr lang="en-US" dirty="0"/>
          </a:p>
        </p:txBody>
      </p:sp>
      <p:sp>
        <p:nvSpPr>
          <p:cNvPr id="3" name="Content Placeholder 2"/>
          <p:cNvSpPr>
            <a:spLocks noGrp="1"/>
          </p:cNvSpPr>
          <p:nvPr>
            <p:ph idx="1"/>
          </p:nvPr>
        </p:nvSpPr>
        <p:spPr/>
        <p:txBody>
          <a:bodyPr/>
          <a:lstStyle/>
          <a:p>
            <a:r>
              <a:rPr lang="en-US" dirty="0" smtClean="0"/>
              <a:t>Follow common, general conventions</a:t>
            </a:r>
          </a:p>
          <a:p>
            <a:r>
              <a:rPr lang="en-US" dirty="0" smtClean="0"/>
              <a:t>Break pages into visually defined areas</a:t>
            </a:r>
            <a:endParaRPr lang="en-US" dirty="0"/>
          </a:p>
          <a:p>
            <a:r>
              <a:rPr lang="en-US" dirty="0"/>
              <a:t>Have a clear </a:t>
            </a:r>
            <a:r>
              <a:rPr lang="en-US" dirty="0" smtClean="0"/>
              <a:t>visual </a:t>
            </a:r>
            <a:r>
              <a:rPr lang="en-US" dirty="0"/>
              <a:t>hierarchy on the screen</a:t>
            </a:r>
          </a:p>
          <a:p>
            <a:r>
              <a:rPr lang="en-US" dirty="0" smtClean="0"/>
              <a:t>Minimize noise</a:t>
            </a:r>
            <a:endParaRPr lang="en-US" dirty="0"/>
          </a:p>
        </p:txBody>
      </p:sp>
    </p:spTree>
    <p:extLst>
      <p:ext uri="{BB962C8B-B14F-4D97-AF65-F5344CB8AC3E}">
        <p14:creationId xmlns:p14="http://schemas.microsoft.com/office/powerpoint/2010/main" val="993947069"/>
      </p:ext>
    </p:extLst>
  </p:cSld>
  <p:clrMapOvr>
    <a:masterClrMapping/>
  </p:clrMapOvr>
</p:sld>
</file>

<file path=ppt/theme/theme1.xml><?xml version="1.0" encoding="utf-8"?>
<a:theme xmlns:a="http://schemas.openxmlformats.org/drawingml/2006/main" name="Fra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TC103457475[[fn=Frame]]</Template>
  <TotalTime>10387</TotalTime>
  <Words>3721</Words>
  <Application>Microsoft Office PowerPoint</Application>
  <PresentationFormat>Widescreen</PresentationFormat>
  <Paragraphs>405</Paragraphs>
  <Slides>29</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Calibri</vt:lpstr>
      <vt:lpstr>Corbel</vt:lpstr>
      <vt:lpstr>Georgia</vt:lpstr>
      <vt:lpstr>Wingdings</vt:lpstr>
      <vt:lpstr>Wingdings 2</vt:lpstr>
      <vt:lpstr>Frame</vt:lpstr>
      <vt:lpstr>Using Your UI To Lead The User    (To Do What You Want) </vt:lpstr>
      <vt:lpstr>Hi!  I’m Al </vt:lpstr>
      <vt:lpstr>Why Are We Here?</vt:lpstr>
      <vt:lpstr>A Few Terms So We Speak The Same English</vt:lpstr>
      <vt:lpstr>Building Blocks</vt:lpstr>
      <vt:lpstr>Passing The Rock</vt:lpstr>
      <vt:lpstr>The Mental Model Meets The Bear</vt:lpstr>
      <vt:lpstr>Who Is Going To Use My Software?</vt:lpstr>
      <vt:lpstr>Drawing The User’s Attention</vt:lpstr>
      <vt:lpstr>Elements of Good Design</vt:lpstr>
      <vt:lpstr>Navigation</vt:lpstr>
      <vt:lpstr>Challenging The Norm</vt:lpstr>
      <vt:lpstr>Visual Hierarchy</vt:lpstr>
      <vt:lpstr>Conventions and Areas</vt:lpstr>
      <vt:lpstr>Conventions and Areas</vt:lpstr>
      <vt:lpstr>Page Layout</vt:lpstr>
      <vt:lpstr>Shapes</vt:lpstr>
      <vt:lpstr>Grouping</vt:lpstr>
      <vt:lpstr>Color Me Happy</vt:lpstr>
      <vt:lpstr>Color Me Happy</vt:lpstr>
      <vt:lpstr>Color Me Confused</vt:lpstr>
      <vt:lpstr>Can You Read Me Now?  Good.</vt:lpstr>
      <vt:lpstr>Act Now!</vt:lpstr>
      <vt:lpstr>Watch Their Eyes Not Their Words</vt:lpstr>
      <vt:lpstr>Look!  Real Examples</vt:lpstr>
      <vt:lpstr>Look!  Real Examples</vt:lpstr>
      <vt:lpstr>Look!  Real Examples</vt:lpstr>
      <vt:lpstr>In Reality,  It Depends…</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Your UI To Lead The User</dc:title>
  <dc:creator>Al Wilkinson</dc:creator>
  <cp:lastModifiedBy>Al Wilkinson</cp:lastModifiedBy>
  <cp:revision>108</cp:revision>
  <cp:lastPrinted>2014-05-07T17:50:05Z</cp:lastPrinted>
  <dcterms:created xsi:type="dcterms:W3CDTF">2014-04-22T19:09:15Z</dcterms:created>
  <dcterms:modified xsi:type="dcterms:W3CDTF">2014-05-16T11:55:46Z</dcterms:modified>
</cp:coreProperties>
</file>